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3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8" r:id="rId3"/>
    <p:sldId id="288" r:id="rId4"/>
    <p:sldId id="284" r:id="rId5"/>
    <p:sldId id="290" r:id="rId6"/>
    <p:sldId id="259" r:id="rId7"/>
    <p:sldId id="291" r:id="rId8"/>
    <p:sldId id="285" r:id="rId9"/>
    <p:sldId id="260" r:id="rId10"/>
    <p:sldId id="261" r:id="rId11"/>
    <p:sldId id="308" r:id="rId12"/>
    <p:sldId id="262" r:id="rId13"/>
    <p:sldId id="286" r:id="rId14"/>
    <p:sldId id="309" r:id="rId15"/>
    <p:sldId id="292" r:id="rId16"/>
    <p:sldId id="263" r:id="rId17"/>
    <p:sldId id="293" r:id="rId18"/>
    <p:sldId id="294" r:id="rId19"/>
    <p:sldId id="295" r:id="rId20"/>
    <p:sldId id="296" r:id="rId21"/>
    <p:sldId id="297" r:id="rId22"/>
    <p:sldId id="264" r:id="rId23"/>
    <p:sldId id="265" r:id="rId24"/>
    <p:sldId id="266" r:id="rId25"/>
    <p:sldId id="298" r:id="rId26"/>
    <p:sldId id="267" r:id="rId27"/>
    <p:sldId id="268" r:id="rId28"/>
    <p:sldId id="269" r:id="rId29"/>
    <p:sldId id="270" r:id="rId30"/>
    <p:sldId id="271" r:id="rId31"/>
    <p:sldId id="272" r:id="rId32"/>
    <p:sldId id="299" r:id="rId33"/>
    <p:sldId id="273" r:id="rId34"/>
    <p:sldId id="274" r:id="rId35"/>
    <p:sldId id="275" r:id="rId36"/>
    <p:sldId id="276" r:id="rId37"/>
    <p:sldId id="302" r:id="rId38"/>
    <p:sldId id="303" r:id="rId39"/>
    <p:sldId id="304" r:id="rId40"/>
    <p:sldId id="305" r:id="rId41"/>
    <p:sldId id="301" r:id="rId42"/>
    <p:sldId id="277" r:id="rId43"/>
    <p:sldId id="278" r:id="rId44"/>
    <p:sldId id="279" r:id="rId45"/>
    <p:sldId id="300" r:id="rId46"/>
    <p:sldId id="280" r:id="rId47"/>
    <p:sldId id="282" r:id="rId48"/>
    <p:sldId id="283" r:id="rId49"/>
    <p:sldId id="289" r:id="rId50"/>
    <p:sldId id="307" r:id="rId51"/>
    <p:sldId id="306" r:id="rId52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1"/>
    <p:restoredTop sz="81556"/>
  </p:normalViewPr>
  <p:slideViewPr>
    <p:cSldViewPr>
      <p:cViewPr varScale="1">
        <p:scale>
          <a:sx n="94" d="100"/>
          <a:sy n="94" d="100"/>
        </p:scale>
        <p:origin x="319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B35C648-ED7C-3806-A4EE-27002713C5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24E4C06-F170-585C-F067-80AFF96D65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89AAC304-B578-BE41-B2AF-D372BDA316AB}" type="datetimeFigureOut">
              <a:rPr lang="zh-TW" altLang="en-US"/>
              <a:pPr>
                <a:defRPr/>
              </a:pPr>
              <a:t>2022/9/26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C012BCD-6B25-169F-67EE-5DF187E956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7607A6-3A14-9649-5CFA-061896E3B7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1577D2-8468-6F47-A8DF-7F34BD3CF0C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05DA426-BF4D-0557-827F-0503A0727B5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CD102A5E-634E-05CD-0BDE-D1106A4E8F0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0B365238-9453-8CB9-6B07-A30CDEEFCC8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F58C9E05-249B-8339-4877-B0606883A6C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E46F111B-4921-E5BD-5F82-9F9A17A2F2C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2CC40F51-AF34-11C6-C838-FA89AAB3FD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D6D7488-D1D7-4045-AFEE-00FD6D00D96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投影片影像版面配置區 1">
            <a:extLst>
              <a:ext uri="{FF2B5EF4-FFF2-40B4-BE49-F238E27FC236}">
                <a16:creationId xmlns:a16="http://schemas.microsoft.com/office/drawing/2014/main" id="{2B305792-8A6C-0AB1-9511-82109A64BF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備忘稿版面配置區 2">
            <a:extLst>
              <a:ext uri="{FF2B5EF4-FFF2-40B4-BE49-F238E27FC236}">
                <a16:creationId xmlns:a16="http://schemas.microsoft.com/office/drawing/2014/main" id="{5E47881C-B253-548D-66C3-2332E6E2E5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8611" name="投影片編號版面配置區 3">
            <a:extLst>
              <a:ext uri="{FF2B5EF4-FFF2-40B4-BE49-F238E27FC236}">
                <a16:creationId xmlns:a16="http://schemas.microsoft.com/office/drawing/2014/main" id="{1F596872-0BC4-19F3-90D3-D39B6AFB5A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D9D1A9B-8B02-C64B-80FD-D507F2880BAF}" type="slidenum">
              <a:rPr lang="en-US" altLang="zh-TW" smtClean="0"/>
              <a:pPr/>
              <a:t>10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投影片影像版面配置區 1">
            <a:extLst>
              <a:ext uri="{FF2B5EF4-FFF2-40B4-BE49-F238E27FC236}">
                <a16:creationId xmlns:a16="http://schemas.microsoft.com/office/drawing/2014/main" id="{EFA0A775-D37A-6B42-4CDC-14A558C3EF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4" name="備忘稿版面配置區 2">
            <a:extLst>
              <a:ext uri="{FF2B5EF4-FFF2-40B4-BE49-F238E27FC236}">
                <a16:creationId xmlns:a16="http://schemas.microsoft.com/office/drawing/2014/main" id="{1B1D4F3E-32A6-4451-E34F-46BD894D38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9635" name="投影片編號版面配置區 3">
            <a:extLst>
              <a:ext uri="{FF2B5EF4-FFF2-40B4-BE49-F238E27FC236}">
                <a16:creationId xmlns:a16="http://schemas.microsoft.com/office/drawing/2014/main" id="{199CC349-7556-8E2B-80D2-76F9BEE11B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52CFB08-E22B-BD42-834E-9D3163500047}" type="slidenum">
              <a:rPr lang="en-US" altLang="zh-TW" smtClean="0"/>
              <a:pPr/>
              <a:t>14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投影片影像版面配置區 1">
            <a:extLst>
              <a:ext uri="{FF2B5EF4-FFF2-40B4-BE49-F238E27FC236}">
                <a16:creationId xmlns:a16="http://schemas.microsoft.com/office/drawing/2014/main" id="{EBA36D8A-CDDB-E8DC-C779-6648D55E86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8" name="備忘稿版面配置區 2">
            <a:extLst>
              <a:ext uri="{FF2B5EF4-FFF2-40B4-BE49-F238E27FC236}">
                <a16:creationId xmlns:a16="http://schemas.microsoft.com/office/drawing/2014/main" id="{DB265DAD-A0DB-0749-1207-7B4C5F7DC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0659" name="投影片編號版面配置區 3">
            <a:extLst>
              <a:ext uri="{FF2B5EF4-FFF2-40B4-BE49-F238E27FC236}">
                <a16:creationId xmlns:a16="http://schemas.microsoft.com/office/drawing/2014/main" id="{47FA4EA5-2437-0156-CB4D-D604BC0C62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8ECED79-B373-9648-AA9F-5AC909FD539A}" type="slidenum">
              <a:rPr lang="en-US" altLang="zh-TW" smtClean="0"/>
              <a:pPr/>
              <a:t>19</a:t>
            </a:fld>
            <a:endParaRPr lang="en-US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7">
            <a:extLst>
              <a:ext uri="{FF2B5EF4-FFF2-40B4-BE49-F238E27FC236}">
                <a16:creationId xmlns:a16="http://schemas.microsoft.com/office/drawing/2014/main" id="{9D03C230-F86D-A4AB-6B00-724C933FCF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1219200"/>
            <a:ext cx="0" cy="2057400"/>
          </a:xfrm>
          <a:prstGeom prst="line">
            <a:avLst/>
          </a:prstGeom>
          <a:noFill/>
          <a:ln w="349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" name="Oval 8">
            <a:extLst>
              <a:ext uri="{FF2B5EF4-FFF2-40B4-BE49-F238E27FC236}">
                <a16:creationId xmlns:a16="http://schemas.microsoft.com/office/drawing/2014/main" id="{DA5B18B2-953C-4739-551E-0B17B4979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3" y="2103438"/>
            <a:ext cx="347662" cy="3476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kumimoji="0" lang="zh-TW" altLang="zh-TW" sz="2400">
              <a:latin typeface="Times New Roman" panose="02020603050405020304" pitchFamily="18" charset="0"/>
            </a:endParaRPr>
          </a:p>
        </p:txBody>
      </p:sp>
      <p:sp>
        <p:nvSpPr>
          <p:cNvPr id="4" name="Oval 9">
            <a:extLst>
              <a:ext uri="{FF2B5EF4-FFF2-40B4-BE49-F238E27FC236}">
                <a16:creationId xmlns:a16="http://schemas.microsoft.com/office/drawing/2014/main" id="{6CE8FA20-E28C-CC13-FB63-DCB66AD5E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775" y="2105025"/>
            <a:ext cx="349250" cy="347663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kumimoji="0" lang="zh-TW" altLang="zh-TW" sz="2400">
              <a:latin typeface="Times New Roman" panose="02020603050405020304" pitchFamily="18" charset="0"/>
            </a:endParaRPr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388D4D88-4772-6959-0FBC-5BF8E5B86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25" y="2105025"/>
            <a:ext cx="347663" cy="34766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kumimoji="0" lang="zh-TW" altLang="zh-TW" sz="2400">
              <a:latin typeface="Times New Roman" panose="02020603050405020304" pitchFamily="18" charset="0"/>
            </a:endParaRPr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24E3B577-94E9-E5BA-B8DF-8BB359750D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165850"/>
            <a:ext cx="1371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0" y="1371600"/>
            <a:ext cx="6477000" cy="1752600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733800"/>
            <a:ext cx="6477000" cy="1981200"/>
          </a:xfrm>
        </p:spPr>
        <p:txBody>
          <a:bodyPr/>
          <a:lstStyle>
            <a:lvl1pPr marL="0" indent="0">
              <a:buFont typeface="Wingdings" charset="2"/>
              <a:buNone/>
              <a:defRPr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1563E1A-86B1-ECB2-9AA6-6B92473EBA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2484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95305C3-F02F-5760-8FCE-69892BDEF3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8100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F3256F2-C8D0-7032-29CE-98EEBAE700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2209800" y="6248400"/>
            <a:ext cx="1219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0C34B-DC9C-8F46-B711-EFD52A96DCD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3100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AE857BB-FD35-F8C4-7C84-1BABF4A2A3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8F14B2-441D-FAA0-7AD8-E39BD8D562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6F3E7E2-F738-00A3-0739-B8BF589E23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91D9C8-7C03-8842-8339-A05C19D47BB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2247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6781800" y="190500"/>
            <a:ext cx="1752600" cy="58293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524000" y="190500"/>
            <a:ext cx="5105400" cy="58293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0FB4C5-EEFC-FA61-67D9-9DADCDD6DC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F4D3BD4-E4E6-EA9B-C636-06C5181B2C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A2AAB10-3F65-DEA6-B049-B6029E2E73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D5045F-CECD-8D41-B046-9902FA4A4E1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6932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C94AB9-8881-C940-9B7F-0E7D3E64F3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9A56CF2-DCF1-2877-BA3B-7D839EA25B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0616B90-BA5A-D5B5-6363-832136DFED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5EF74D-8D4E-424B-A808-DDA95F494DE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4604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F9979CB-21B3-4250-8D1A-633E31A423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85C701F-0D1C-AA56-BEC2-252BBC6877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034EEA4-856D-5AAA-4234-E90FAF68FF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C36896-9B69-9F47-84F5-C4226FAA5BA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412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05400" y="1905000"/>
            <a:ext cx="34290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2B1C5D-C9CE-D74D-046E-9BA7915A54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E9DC77-0265-6261-27C1-B8DBDAE8C3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67F0E4-440F-C831-F247-E980DB81D0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C3FC3E-4512-D645-9ED3-08D9415C4A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132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C6FD677-0EBB-3043-5D28-CFCAD96847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9EE6979-8D6B-BD6D-327D-11B9C73F11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8725478-401B-1695-F221-8301AE3E6D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5729E-4D5D-7241-BF41-C51034C785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32215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19C8D5F-21CF-7C3C-B560-F4624F6A0C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85A4714-6FC7-83E8-1558-C992F9E2C6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249920E-5B2E-F7AA-EA5A-C8E5951FD5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57D2A-F41D-7548-95AD-A72659871C6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9268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C8384CD-C0AD-2FC7-AB15-E5362F7682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792F05E-E5CD-1901-F6E5-15021FCD6E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FDF9281-3936-28BC-5503-3853FFEAB7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73D51-44F8-8E47-A893-F1F0A8353C5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9619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CCE6CA-8081-EB93-AA23-976EF1C64E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9F54AE-6E9D-D447-006C-CAB3B228A4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2548F1-1791-02E3-7F9C-5EB8C6AF96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322CA4-A72C-CD4B-B453-EB4B28B9073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396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9C7A18-57BB-C853-F854-1DF64140D2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0F7973-50FB-B572-5380-6F5BB4737C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8A0F9F-8979-9F66-B4F1-E5B40CE044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AA18E-9A5F-7C4E-96DA-FC85E04205C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0678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831F1BD-8038-39C8-CA03-174312D143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190500"/>
            <a:ext cx="7010400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D5F3B11-4EDD-33F5-8582-9AF1481966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0" y="1905000"/>
            <a:ext cx="7010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7B61117C-C312-6BF5-92C2-FEFE7C9A633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000"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8A9B7EFB-B5E5-6C4C-FD31-A8128B54487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0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B11821B0-51C5-F7AF-8033-92664FCAD86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24000" y="6248400"/>
            <a:ext cx="12954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400"/>
            </a:lvl1pPr>
          </a:lstStyle>
          <a:p>
            <a:pPr>
              <a:defRPr/>
            </a:pPr>
            <a:fld id="{15D1BF7D-F7A2-1548-829E-16C5B9F5AA3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80058C0D-27AF-61A9-C2D3-3C2F40369A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2" name="Oval 8">
            <a:extLst>
              <a:ext uri="{FF2B5EF4-FFF2-40B4-BE49-F238E27FC236}">
                <a16:creationId xmlns:a16="http://schemas.microsoft.com/office/drawing/2014/main" id="{5B780333-7CA8-315F-ABA9-6AAD5B97E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kumimoji="0" lang="zh-TW" altLang="zh-TW" sz="2400">
              <a:latin typeface="Times New Roman" panose="02020603050405020304" pitchFamily="18" charset="0"/>
            </a:endParaRPr>
          </a:p>
        </p:txBody>
      </p:sp>
      <p:sp>
        <p:nvSpPr>
          <p:cNvPr id="1033" name="Oval 9">
            <a:extLst>
              <a:ext uri="{FF2B5EF4-FFF2-40B4-BE49-F238E27FC236}">
                <a16:creationId xmlns:a16="http://schemas.microsoft.com/office/drawing/2014/main" id="{C6BD7941-C12B-DE4E-448B-FDB03E223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kumimoji="0" lang="zh-TW" altLang="zh-TW" sz="2400">
              <a:latin typeface="Times New Roman" panose="02020603050405020304" pitchFamily="18" charset="0"/>
            </a:endParaRPr>
          </a:p>
        </p:txBody>
      </p:sp>
      <p:sp>
        <p:nvSpPr>
          <p:cNvPr id="1034" name="Oval 10">
            <a:extLst>
              <a:ext uri="{FF2B5EF4-FFF2-40B4-BE49-F238E27FC236}">
                <a16:creationId xmlns:a16="http://schemas.microsoft.com/office/drawing/2014/main" id="{AC845089-29C5-DA76-72D6-3E2DBBD35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kumimoji="0" lang="zh-TW" altLang="zh-TW" sz="2400">
              <a:latin typeface="Times New Roman" panose="02020603050405020304" pitchFamily="18" charset="0"/>
            </a:endParaRPr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A085770B-3097-BE31-F9AF-E3CAE8B178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165850"/>
            <a:ext cx="1371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Arial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Arial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Arial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Arial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Arial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Arial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Arial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itchFamily="2" charset="2"/>
        <a:buChar char="¢"/>
        <a:defRPr kumimoji="1" sz="30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kumimoji="1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0DuCrnPCn4g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8%A8%88%E7%95%AB%E8%A9%95%E6%A0%B8%E8%A1%93" TargetMode="External"/><Relationship Id="rId2" Type="http://schemas.openxmlformats.org/officeDocument/2006/relationships/hyperlink" Target="https://zh.wikipedia.org/wiki/%E7%AE%97%E6%9C%AF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E7BF7C68-C452-0624-49C2-7A9E83A6ACC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專案管理流程 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C97E4D7E-28C0-D012-4EB0-C2860A1B32E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TW" altLang="en-US" dirty="0"/>
              <a:t>授課教師：賴佳瑜老師</a:t>
            </a:r>
            <a:endParaRPr lang="en-US" altLang="zh-TW" dirty="0"/>
          </a:p>
          <a:p>
            <a:pPr eaLnBrk="1" hangingPunct="1">
              <a:buFont typeface="Wingdings" pitchFamily="2" charset="2"/>
              <a:buNone/>
            </a:pPr>
            <a:r>
              <a:rPr lang="en-US" altLang="zh-TW" dirty="0"/>
              <a:t>2022/9/27</a:t>
            </a:r>
          </a:p>
          <a:p>
            <a:pPr eaLnBrk="1" hangingPunct="1">
              <a:buFont typeface="Wingdings" pitchFamily="2" charset="2"/>
              <a:buNone/>
            </a:pP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日期版面配置區 3">
            <a:extLst>
              <a:ext uri="{FF2B5EF4-FFF2-40B4-BE49-F238E27FC236}">
                <a16:creationId xmlns:a16="http://schemas.microsoft.com/office/drawing/2014/main" id="{396F09A9-8435-3F14-8091-543DBBDD33E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B08E8091-3028-51FD-3485-7163C301D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</a:t>
            </a:r>
            <a:r>
              <a:rPr lang="zh-TW" altLang="en-US">
                <a:solidFill>
                  <a:srgbClr val="FF0066"/>
                </a:solidFill>
              </a:rPr>
              <a:t>可行性研究</a:t>
            </a:r>
            <a:r>
              <a:rPr lang="zh-TW" altLang="en-US"/>
              <a:t>主要討論二個問題 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7E5F9CB-DE96-2EAE-49F6-460F7DA786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628775"/>
            <a:ext cx="7010400" cy="4114800"/>
          </a:xfrm>
        </p:spPr>
        <p:txBody>
          <a:bodyPr/>
          <a:lstStyle/>
          <a:p>
            <a:pPr eaLnBrk="1" hangingPunct="1"/>
            <a:r>
              <a:rPr lang="zh-TW" altLang="en-US"/>
              <a:t>要決定此專案是否</a:t>
            </a:r>
            <a:r>
              <a:rPr lang="zh-TW" altLang="en-US">
                <a:solidFill>
                  <a:srgbClr val="FF0066"/>
                </a:solidFill>
              </a:rPr>
              <a:t>可行</a:t>
            </a:r>
            <a:r>
              <a:rPr lang="zh-TW" altLang="en-US"/>
              <a:t>？ </a:t>
            </a:r>
          </a:p>
          <a:p>
            <a:pPr eaLnBrk="1" hangingPunct="1"/>
            <a:r>
              <a:rPr lang="zh-TW" altLang="en-US"/>
              <a:t>要判定此專案的</a:t>
            </a:r>
            <a:r>
              <a:rPr lang="zh-TW" altLang="en-US">
                <a:solidFill>
                  <a:srgbClr val="FF0066"/>
                </a:solidFill>
              </a:rPr>
              <a:t>成功率</a:t>
            </a:r>
            <a:r>
              <a:rPr lang="zh-TW" altLang="en-US"/>
              <a:t>？ </a:t>
            </a:r>
          </a:p>
        </p:txBody>
      </p:sp>
      <p:pic>
        <p:nvPicPr>
          <p:cNvPr id="24581" name="圖片 4">
            <a:extLst>
              <a:ext uri="{FF2B5EF4-FFF2-40B4-BE49-F238E27FC236}">
                <a16:creationId xmlns:a16="http://schemas.microsoft.com/office/drawing/2014/main" id="{283F6B0C-466B-57D8-6EA5-CA4A64441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2852738"/>
            <a:ext cx="4684713" cy="339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圖片 7">
            <a:extLst>
              <a:ext uri="{FF2B5EF4-FFF2-40B4-BE49-F238E27FC236}">
                <a16:creationId xmlns:a16="http://schemas.microsoft.com/office/drawing/2014/main" id="{2244819C-E6B7-DAFB-A921-030833F93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41638"/>
            <a:ext cx="4540250" cy="312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標題 1">
            <a:extLst>
              <a:ext uri="{FF2B5EF4-FFF2-40B4-BE49-F238E27FC236}">
                <a16:creationId xmlns:a16="http://schemas.microsoft.com/office/drawing/2014/main" id="{200C647E-E887-CF00-694E-843333EBBF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solidFill>
                  <a:srgbClr val="FF0066"/>
                </a:solidFill>
              </a:rPr>
              <a:t>可行性研究</a:t>
            </a:r>
            <a:endParaRPr lang="zh-TW" altLang="en-US"/>
          </a:p>
        </p:txBody>
      </p:sp>
      <p:pic>
        <p:nvPicPr>
          <p:cNvPr id="25602" name="內容版面配置區 5">
            <a:extLst>
              <a:ext uri="{FF2B5EF4-FFF2-40B4-BE49-F238E27FC236}">
                <a16:creationId xmlns:a16="http://schemas.microsoft.com/office/drawing/2014/main" id="{360BF524-D2E5-E162-29A8-0428821A34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89138"/>
            <a:ext cx="4900613" cy="3627437"/>
          </a:xfrm>
        </p:spPr>
      </p:pic>
      <p:sp>
        <p:nvSpPr>
          <p:cNvPr id="25603" name="日期版面配置區 3">
            <a:extLst>
              <a:ext uri="{FF2B5EF4-FFF2-40B4-BE49-F238E27FC236}">
                <a16:creationId xmlns:a16="http://schemas.microsoft.com/office/drawing/2014/main" id="{10928001-94C8-DC2E-50EF-013EA8FAC70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/>
              <a:t>專案管理(第4版)</a:t>
            </a:r>
            <a:endParaRPr kumimoji="0" lang="en-US" altLang="zh-TW"/>
          </a:p>
        </p:txBody>
      </p:sp>
      <p:pic>
        <p:nvPicPr>
          <p:cNvPr id="25604" name="圖片 7" descr="一張含有 文字, 白板 的圖片&#10;&#10;自動產生的描述">
            <a:extLst>
              <a:ext uri="{FF2B5EF4-FFF2-40B4-BE49-F238E27FC236}">
                <a16:creationId xmlns:a16="http://schemas.microsoft.com/office/drawing/2014/main" id="{3B68D262-E54B-6E36-605E-E1599F07A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9138"/>
            <a:ext cx="4321175" cy="386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文字方塊 8">
            <a:extLst>
              <a:ext uri="{FF2B5EF4-FFF2-40B4-BE49-F238E27FC236}">
                <a16:creationId xmlns:a16="http://schemas.microsoft.com/office/drawing/2014/main" id="{8665FCAF-44FB-E4FB-0CF4-FB405BF64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6248400"/>
            <a:ext cx="56165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/>
              <a:t>可行性分析</a:t>
            </a:r>
            <a:endParaRPr lang="en-US" altLang="zh-TW"/>
          </a:p>
          <a:p>
            <a:r>
              <a:rPr lang="zh-TW" altLang="en-US"/>
              <a:t>https://www.youtube.com/watch?v=vEi9uqRsdHU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日期版面配置區 3">
            <a:extLst>
              <a:ext uri="{FF2B5EF4-FFF2-40B4-BE49-F238E27FC236}">
                <a16:creationId xmlns:a16="http://schemas.microsoft.com/office/drawing/2014/main" id="{8E894430-3FCC-646A-0907-55ED2BC5DD7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EE2C10B7-2659-9306-9EC5-F87AD52E69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發展專案核准證明 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D3E17208-E256-91BC-6EC0-201ECA71C7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TW" altLang="en-US" dirty="0"/>
              <a:t>專案「</a:t>
            </a:r>
            <a:r>
              <a:rPr lang="zh-TW" altLang="en-US" dirty="0">
                <a:solidFill>
                  <a:srgbClr val="FF0066"/>
                </a:solidFill>
              </a:rPr>
              <a:t>啟動</a:t>
            </a:r>
            <a:r>
              <a:rPr lang="zh-TW" altLang="en-US" dirty="0"/>
              <a:t>」的第一站是一個稱作「</a:t>
            </a:r>
            <a:r>
              <a:rPr lang="zh-TW" altLang="en-US" dirty="0">
                <a:solidFill>
                  <a:srgbClr val="FF0066"/>
                </a:solidFill>
              </a:rPr>
              <a:t>發展專案核准證明</a:t>
            </a:r>
            <a:r>
              <a:rPr lang="zh-TW" altLang="en-US" dirty="0"/>
              <a:t>」的流程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TW" altLang="en-US" dirty="0"/>
              <a:t>「</a:t>
            </a:r>
            <a:r>
              <a:rPr lang="zh-TW" altLang="en-US" dirty="0">
                <a:solidFill>
                  <a:srgbClr val="FF0066"/>
                </a:solidFill>
                <a:highlight>
                  <a:srgbClr val="FFFF00"/>
                </a:highlight>
              </a:rPr>
              <a:t>專案核准證明</a:t>
            </a:r>
            <a:r>
              <a:rPr lang="zh-TW" altLang="en-US" dirty="0"/>
              <a:t>」</a:t>
            </a:r>
            <a:r>
              <a:rPr lang="en-US" altLang="zh-TW" dirty="0"/>
              <a:t>(Charter)</a:t>
            </a:r>
            <a:r>
              <a:rPr lang="zh-TW" altLang="en-US" dirty="0"/>
              <a:t>是一份宣示專案正式成立的文件，它授權專案經理運用組織資源於專案活動，以達成專案目標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TW" altLang="en-US" dirty="0"/>
              <a:t>「</a:t>
            </a:r>
            <a:r>
              <a:rPr lang="zh-TW" altLang="en-US" b="1" dirty="0">
                <a:solidFill>
                  <a:srgbClr val="00B0F0"/>
                </a:solidFill>
              </a:rPr>
              <a:t>專案核准證明」（</a:t>
            </a:r>
            <a:r>
              <a:rPr lang="en-US" altLang="zh-TW" b="1" dirty="0">
                <a:solidFill>
                  <a:srgbClr val="00B0F0"/>
                </a:solidFill>
              </a:rPr>
              <a:t>Project Charter</a:t>
            </a:r>
            <a:r>
              <a:rPr lang="zh-TW" altLang="en-US" b="1" dirty="0">
                <a:solidFill>
                  <a:srgbClr val="00B0F0"/>
                </a:solidFill>
              </a:rPr>
              <a:t>）</a:t>
            </a:r>
            <a:r>
              <a:rPr lang="zh-TW" altLang="en-US" dirty="0"/>
              <a:t>就是</a:t>
            </a:r>
            <a:r>
              <a:rPr lang="zh-TW" altLang="en-US" dirty="0">
                <a:solidFill>
                  <a:srgbClr val="FF0066"/>
                </a:solidFill>
              </a:rPr>
              <a:t>專案的正式授權書</a:t>
            </a:r>
            <a:r>
              <a:rPr lang="zh-TW" altLang="en-US" dirty="0"/>
              <a:t>，也有人翻譯成「</a:t>
            </a:r>
            <a:r>
              <a:rPr lang="zh-TW" altLang="en-US" b="1" dirty="0">
                <a:solidFill>
                  <a:srgbClr val="FF00FF"/>
                </a:solidFill>
              </a:rPr>
              <a:t>專案章程</a:t>
            </a:r>
            <a:r>
              <a:rPr lang="zh-TW" altLang="en-US" dirty="0"/>
              <a:t>」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日期版面配置區 3">
            <a:extLst>
              <a:ext uri="{FF2B5EF4-FFF2-40B4-BE49-F238E27FC236}">
                <a16:creationId xmlns:a16="http://schemas.microsoft.com/office/drawing/2014/main" id="{F9DFF535-B503-2C49-369F-29D8DA64202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27650" name="Rectangle 5">
            <a:extLst>
              <a:ext uri="{FF2B5EF4-FFF2-40B4-BE49-F238E27FC236}">
                <a16:creationId xmlns:a16="http://schemas.microsoft.com/office/drawing/2014/main" id="{61197BE6-DD8F-C876-C57A-0E5CE9B69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585788"/>
            <a:ext cx="59864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3200"/>
              <a:t>發展專案核准證明：投入與產出 </a:t>
            </a:r>
          </a:p>
        </p:txBody>
      </p:sp>
      <p:pic>
        <p:nvPicPr>
          <p:cNvPr id="27651" name="Picture 7">
            <a:extLst>
              <a:ext uri="{FF2B5EF4-FFF2-40B4-BE49-F238E27FC236}">
                <a16:creationId xmlns:a16="http://schemas.microsoft.com/office/drawing/2014/main" id="{A8F5F6F7-9B62-2FE0-A91C-5621ACD7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652588"/>
            <a:ext cx="8642350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文字方塊 5">
            <a:extLst>
              <a:ext uri="{FF2B5EF4-FFF2-40B4-BE49-F238E27FC236}">
                <a16:creationId xmlns:a16="http://schemas.microsoft.com/office/drawing/2014/main" id="{27133A2E-4D34-2DB2-BD15-7B7554343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" y="4171950"/>
            <a:ext cx="75660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b="1">
                <a:solidFill>
                  <a:srgbClr val="FF0000"/>
                </a:solidFill>
                <a:latin typeface="標楷體" panose="02010601000101010101" pitchFamily="2" charset="-120"/>
                <a:ea typeface="標楷體" panose="02010601000101010101" pitchFamily="2" charset="-120"/>
              </a:rPr>
              <a:t>發展一份正式文件，用來核准專案並授權專案經理在專案活動中使用組織資源的流程。</a:t>
            </a:r>
            <a:br>
              <a:rPr lang="zh-TW" altLang="en-US" b="1">
                <a:solidFill>
                  <a:srgbClr val="FF0000"/>
                </a:solidFill>
                <a:latin typeface="標楷體" panose="02010601000101010101" pitchFamily="2" charset="-120"/>
                <a:ea typeface="標楷體" panose="02010601000101010101" pitchFamily="2" charset="-120"/>
              </a:rPr>
            </a:br>
            <a:r>
              <a:rPr lang="zh-TW" altLang="en-US" b="1">
                <a:solidFill>
                  <a:srgbClr val="FF0000"/>
                </a:solidFill>
                <a:latin typeface="標楷體" panose="02010601000101010101" pitchFamily="2" charset="-120"/>
                <a:ea typeface="標楷體" panose="02010601000101010101" pitchFamily="2" charset="-120"/>
              </a:rPr>
              <a:t>定義專案開始及專案界線，建立專案的正式紀錄，並使管理高層正式的接受與承諾此專案。</a:t>
            </a:r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內容版面配置區 2">
            <a:extLst>
              <a:ext uri="{FF2B5EF4-FFF2-40B4-BE49-F238E27FC236}">
                <a16:creationId xmlns:a16="http://schemas.microsoft.com/office/drawing/2014/main" id="{456C4FA9-BCD8-A42D-0CB9-64ED0AD648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8674" name="日期版面配置區 3">
            <a:extLst>
              <a:ext uri="{FF2B5EF4-FFF2-40B4-BE49-F238E27FC236}">
                <a16:creationId xmlns:a16="http://schemas.microsoft.com/office/drawing/2014/main" id="{E434B5CD-190B-466F-CCCF-4090F08F11B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/>
              <a:t>專案管理(第4版)</a:t>
            </a:r>
            <a:endParaRPr kumimoji="0" lang="en-US" altLang="zh-TW"/>
          </a:p>
        </p:txBody>
      </p:sp>
      <p:sp>
        <p:nvSpPr>
          <p:cNvPr id="28675" name="標題 5">
            <a:extLst>
              <a:ext uri="{FF2B5EF4-FFF2-40B4-BE49-F238E27FC236}">
                <a16:creationId xmlns:a16="http://schemas.microsoft.com/office/drawing/2014/main" id="{33A5C35F-A24D-6442-949C-F21B518331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8676" name="Picture 2">
            <a:extLst>
              <a:ext uri="{FF2B5EF4-FFF2-40B4-BE49-F238E27FC236}">
                <a16:creationId xmlns:a16="http://schemas.microsoft.com/office/drawing/2014/main" id="{11BEA98B-678E-D2A7-F579-E093F7FE8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52400"/>
            <a:ext cx="8128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文字方塊 8">
            <a:extLst>
              <a:ext uri="{FF2B5EF4-FFF2-40B4-BE49-F238E27FC236}">
                <a16:creationId xmlns:a16="http://schemas.microsoft.com/office/drawing/2014/main" id="{7E84C6BC-3737-CE55-5B93-4BBB422FA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6343650"/>
            <a:ext cx="6192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/>
              <a:t>http://ethan-ir.blogspot.com/2015/03/blog-post_81.html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日期版面配置區 3">
            <a:extLst>
              <a:ext uri="{FF2B5EF4-FFF2-40B4-BE49-F238E27FC236}">
                <a16:creationId xmlns:a16="http://schemas.microsoft.com/office/drawing/2014/main" id="{76CB164D-C721-9C53-125E-5C36CAB19E1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D1F996B7-EB55-AAE9-E2BA-6A0AE8C173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4000"/>
              <a:t>「專案核准證明」的主要內容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5A28076-8C0D-3C53-FD83-91B2B5D280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專案的</a:t>
            </a:r>
            <a:r>
              <a:rPr lang="zh-TW" altLang="en-US">
                <a:solidFill>
                  <a:srgbClr val="CC0066"/>
                </a:solidFill>
              </a:rPr>
              <a:t>需求與目的</a:t>
            </a:r>
          </a:p>
          <a:p>
            <a:pPr eaLnBrk="1" hangingPunct="1"/>
            <a:r>
              <a:rPr lang="zh-TW" altLang="en-US"/>
              <a:t>專案</a:t>
            </a:r>
            <a:r>
              <a:rPr lang="zh-TW" altLang="en-US">
                <a:solidFill>
                  <a:srgbClr val="CC0066"/>
                </a:solidFill>
              </a:rPr>
              <a:t>可投入的資源</a:t>
            </a:r>
            <a:r>
              <a:rPr lang="en-US" altLang="zh-TW"/>
              <a:t>(</a:t>
            </a:r>
            <a:r>
              <a:rPr lang="zh-TW" altLang="en-US"/>
              <a:t>人力、物力、時間、預算</a:t>
            </a:r>
            <a:r>
              <a:rPr lang="en-US" altLang="zh-TW"/>
              <a:t>)</a:t>
            </a:r>
          </a:p>
          <a:p>
            <a:pPr eaLnBrk="1" hangingPunct="1"/>
            <a:r>
              <a:rPr lang="zh-TW" altLang="en-US"/>
              <a:t>專案的限制</a:t>
            </a:r>
          </a:p>
          <a:p>
            <a:pPr eaLnBrk="1" hangingPunct="1"/>
            <a:r>
              <a:rPr lang="zh-TW" altLang="en-US"/>
              <a:t>專案的效益</a:t>
            </a:r>
          </a:p>
          <a:p>
            <a:pPr eaLnBrk="1" hangingPunct="1"/>
            <a:r>
              <a:rPr lang="zh-TW" altLang="en-US"/>
              <a:t>專案經理被賦予的權限等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日期版面配置區 3">
            <a:extLst>
              <a:ext uri="{FF2B5EF4-FFF2-40B4-BE49-F238E27FC236}">
                <a16:creationId xmlns:a16="http://schemas.microsoft.com/office/drawing/2014/main" id="{1391BE48-4406-C526-3C63-BAB21247476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132C9033-52B8-40CE-7BDE-7D7714529C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專案核准證明的重要性</a:t>
            </a:r>
            <a:br>
              <a:rPr lang="zh-TW" altLang="en-US"/>
            </a:br>
            <a:r>
              <a:rPr lang="zh-TW" altLang="en-US" sz="3200"/>
              <a:t>在於</a:t>
            </a:r>
            <a:r>
              <a:rPr lang="zh-TW" altLang="en-US" sz="3200">
                <a:solidFill>
                  <a:srgbClr val="FF0066"/>
                </a:solidFill>
              </a:rPr>
              <a:t>清楚地告訴所有的利害關係人</a:t>
            </a:r>
            <a:r>
              <a:rPr lang="zh-TW" altLang="en-US">
                <a:solidFill>
                  <a:srgbClr val="FF0066"/>
                </a:solidFill>
              </a:rPr>
              <a:t> 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FF60667-61D7-E150-53D8-86DF4E546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>
                <a:solidFill>
                  <a:srgbClr val="FF0066"/>
                </a:solidFill>
              </a:rPr>
              <a:t>有待解決的問題</a:t>
            </a:r>
            <a:r>
              <a:rPr lang="zh-TW" altLang="en-US"/>
              <a:t>是什麼</a:t>
            </a:r>
          </a:p>
          <a:p>
            <a:pPr eaLnBrk="1" hangingPunct="1"/>
            <a:r>
              <a:rPr lang="zh-TW" altLang="en-US"/>
              <a:t>本專案提供的</a:t>
            </a:r>
            <a:r>
              <a:rPr lang="zh-TW" altLang="en-US">
                <a:solidFill>
                  <a:srgbClr val="FF0066"/>
                </a:solidFill>
              </a:rPr>
              <a:t>解決方案</a:t>
            </a:r>
            <a:r>
              <a:rPr lang="zh-TW" altLang="en-US"/>
              <a:t>是什麼</a:t>
            </a:r>
          </a:p>
          <a:p>
            <a:pPr eaLnBrk="1" hangingPunct="1"/>
            <a:r>
              <a:rPr lang="zh-TW" altLang="en-US"/>
              <a:t>組織執行專案的</a:t>
            </a:r>
            <a:r>
              <a:rPr lang="zh-TW" altLang="en-US">
                <a:solidFill>
                  <a:srgbClr val="FF0066"/>
                </a:solidFill>
              </a:rPr>
              <a:t>決心</a:t>
            </a:r>
          </a:p>
          <a:p>
            <a:pPr eaLnBrk="1" hangingPunct="1"/>
            <a:r>
              <a:rPr lang="zh-TW" altLang="en-US"/>
              <a:t>專案經理是誰以及他（她）的</a:t>
            </a:r>
            <a:r>
              <a:rPr lang="zh-TW" altLang="en-US">
                <a:solidFill>
                  <a:srgbClr val="FF0066"/>
                </a:solidFill>
              </a:rPr>
              <a:t>權責</a:t>
            </a:r>
          </a:p>
        </p:txBody>
      </p:sp>
      <p:sp>
        <p:nvSpPr>
          <p:cNvPr id="30724" name="文字方塊 7">
            <a:extLst>
              <a:ext uri="{FF2B5EF4-FFF2-40B4-BE49-F238E27FC236}">
                <a16:creationId xmlns:a16="http://schemas.microsoft.com/office/drawing/2014/main" id="{3D9CAEEE-BE98-516F-93AF-B7D1AE9BB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5842000"/>
            <a:ext cx="5829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/>
              <a:t>不得罪人的專案管理：</a:t>
            </a:r>
            <a:endParaRPr lang="en-US" altLang="zh-TW"/>
          </a:p>
          <a:p>
            <a:r>
              <a:rPr lang="zh-TW" altLang="en-US"/>
              <a:t>https://www.youtube.com/watch?v=aoOWomxKELQ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日期版面配置區 3">
            <a:extLst>
              <a:ext uri="{FF2B5EF4-FFF2-40B4-BE49-F238E27FC236}">
                <a16:creationId xmlns:a16="http://schemas.microsoft.com/office/drawing/2014/main" id="{1E041C72-3E07-8CA9-6928-EF0DBE477D1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D46F690A-A6C0-0BED-9B47-5801CA440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>
                <a:highlight>
                  <a:srgbClr val="FFFF00"/>
                </a:highlight>
              </a:rPr>
              <a:t>辨識利害關係人</a:t>
            </a:r>
            <a:br>
              <a:rPr lang="zh-TW" altLang="en-US" dirty="0">
                <a:highlight>
                  <a:srgbClr val="FFFF00"/>
                </a:highlight>
              </a:rPr>
            </a:br>
            <a:r>
              <a:rPr lang="zh-TW" altLang="en-US" dirty="0"/>
              <a:t>（</a:t>
            </a:r>
            <a:r>
              <a:rPr lang="en-US" altLang="zh-TW" dirty="0"/>
              <a:t>Identify Stakeholders</a:t>
            </a:r>
            <a:r>
              <a:rPr lang="zh-TW" altLang="en-US" dirty="0"/>
              <a:t>） 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6B233588-ADBC-9531-9352-315E39E093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在專案</a:t>
            </a:r>
            <a:r>
              <a:rPr lang="zh-TW" altLang="en-US" b="1">
                <a:solidFill>
                  <a:srgbClr val="FF0066"/>
                </a:solidFill>
              </a:rPr>
              <a:t>起始階段</a:t>
            </a:r>
            <a:r>
              <a:rPr lang="zh-TW" altLang="en-US"/>
              <a:t>，專案經理就必須辦識出利害關係人，掌握這些人的態度，瞭解他們的相關資訊，然後再透過</a:t>
            </a:r>
            <a:r>
              <a:rPr lang="zh-TW" altLang="en-US" b="1">
                <a:solidFill>
                  <a:srgbClr val="FF0066"/>
                </a:solidFill>
              </a:rPr>
              <a:t>溝通的方式</a:t>
            </a:r>
            <a:r>
              <a:rPr lang="zh-TW" altLang="en-US"/>
              <a:t>，想辦法提升他們對專案的認同感，或減低他們對專案的阻力。 </a:t>
            </a:r>
          </a:p>
        </p:txBody>
      </p:sp>
      <p:sp>
        <p:nvSpPr>
          <p:cNvPr id="31748" name="文字方塊 5">
            <a:extLst>
              <a:ext uri="{FF2B5EF4-FFF2-40B4-BE49-F238E27FC236}">
                <a16:creationId xmlns:a16="http://schemas.microsoft.com/office/drawing/2014/main" id="{2A2F89D6-4001-B582-F28D-E7B84C345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373688"/>
            <a:ext cx="6216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/>
              <a:t>https://www.youtube.com/watch?v=10hdTULLxwk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日期版面配置區 3">
            <a:extLst>
              <a:ext uri="{FF2B5EF4-FFF2-40B4-BE49-F238E27FC236}">
                <a16:creationId xmlns:a16="http://schemas.microsoft.com/office/drawing/2014/main" id="{3D0A5B1A-9FFD-77AE-7528-3FCD8F17958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6F0BC496-8C6C-276E-509A-1BF164D0A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4000"/>
              <a:t>辨識利害關係人：投入與產出</a:t>
            </a:r>
            <a:r>
              <a:rPr lang="zh-TW" altLang="en-US"/>
              <a:t> </a:t>
            </a:r>
          </a:p>
        </p:txBody>
      </p:sp>
      <p:pic>
        <p:nvPicPr>
          <p:cNvPr id="32771" name="Picture 4">
            <a:extLst>
              <a:ext uri="{FF2B5EF4-FFF2-40B4-BE49-F238E27FC236}">
                <a16:creationId xmlns:a16="http://schemas.microsoft.com/office/drawing/2014/main" id="{55227D15-2400-0146-164D-6643181D3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628775"/>
            <a:ext cx="8713788" cy="259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日期版面配置區 3">
            <a:extLst>
              <a:ext uri="{FF2B5EF4-FFF2-40B4-BE49-F238E27FC236}">
                <a16:creationId xmlns:a16="http://schemas.microsoft.com/office/drawing/2014/main" id="{2A8E5E0F-C4D5-FAA3-0A8A-65EDAB6F264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98AFD3ED-83F2-9A47-AC50-E241DA9BC8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擬定專案目標：</a:t>
            </a:r>
            <a:r>
              <a:rPr lang="en-US" altLang="zh-TW"/>
              <a:t>SMART</a:t>
            </a:r>
            <a:r>
              <a:rPr lang="zh-TW" altLang="en-US"/>
              <a:t>原則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2BF283F5-3C3D-0635-01FF-0508AF257C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>
                <a:solidFill>
                  <a:srgbClr val="FF0066"/>
                </a:solidFill>
              </a:rPr>
              <a:t>明確的</a:t>
            </a:r>
            <a:r>
              <a:rPr lang="en-US" altLang="zh-TW"/>
              <a:t>(Specific)</a:t>
            </a:r>
          </a:p>
          <a:p>
            <a:pPr eaLnBrk="1" hangingPunct="1"/>
            <a:r>
              <a:rPr lang="zh-TW" altLang="en-US">
                <a:solidFill>
                  <a:srgbClr val="FF0066"/>
                </a:solidFill>
              </a:rPr>
              <a:t>可衡量的</a:t>
            </a:r>
            <a:r>
              <a:rPr lang="en-US" altLang="zh-TW"/>
              <a:t>(Measurable)</a:t>
            </a:r>
          </a:p>
          <a:p>
            <a:pPr eaLnBrk="1" hangingPunct="1"/>
            <a:r>
              <a:rPr lang="zh-TW" altLang="en-US">
                <a:solidFill>
                  <a:srgbClr val="FF0066"/>
                </a:solidFill>
              </a:rPr>
              <a:t>可達成的</a:t>
            </a:r>
            <a:r>
              <a:rPr lang="en-US" altLang="zh-TW"/>
              <a:t>(Attainable)</a:t>
            </a:r>
          </a:p>
          <a:p>
            <a:pPr eaLnBrk="1" hangingPunct="1"/>
            <a:r>
              <a:rPr lang="zh-TW" altLang="en-US">
                <a:solidFill>
                  <a:srgbClr val="FF0066"/>
                </a:solidFill>
              </a:rPr>
              <a:t>有相關的</a:t>
            </a:r>
            <a:r>
              <a:rPr lang="en-US" altLang="zh-TW"/>
              <a:t>(Relevant)</a:t>
            </a:r>
          </a:p>
          <a:p>
            <a:pPr eaLnBrk="1" hangingPunct="1"/>
            <a:r>
              <a:rPr lang="zh-TW" altLang="en-US">
                <a:solidFill>
                  <a:srgbClr val="FF0066"/>
                </a:solidFill>
              </a:rPr>
              <a:t>有時限的</a:t>
            </a:r>
            <a:r>
              <a:rPr lang="en-US" altLang="zh-TW"/>
              <a:t>(Time-bound)</a:t>
            </a:r>
          </a:p>
        </p:txBody>
      </p:sp>
      <p:sp>
        <p:nvSpPr>
          <p:cNvPr id="33796" name="文字方塊 5">
            <a:extLst>
              <a:ext uri="{FF2B5EF4-FFF2-40B4-BE49-F238E27FC236}">
                <a16:creationId xmlns:a16="http://schemas.microsoft.com/office/drawing/2014/main" id="{C9D5F1FA-030C-D3A0-D9E0-236213C76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5164138"/>
            <a:ext cx="57118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/>
              <a:t>目標管理</a:t>
            </a:r>
            <a:endParaRPr lang="en-US" altLang="zh-TW"/>
          </a:p>
          <a:p>
            <a:r>
              <a:rPr lang="en-US" altLang="zh-TW"/>
              <a:t>https://www.youtube.com/watch?v=-kQKMKgukWg</a:t>
            </a:r>
            <a:endParaRPr lang="zh-TW" altLang="en-US"/>
          </a:p>
        </p:txBody>
      </p:sp>
      <p:sp>
        <p:nvSpPr>
          <p:cNvPr id="33797" name="文字方塊 7">
            <a:extLst>
              <a:ext uri="{FF2B5EF4-FFF2-40B4-BE49-F238E27FC236}">
                <a16:creationId xmlns:a16="http://schemas.microsoft.com/office/drawing/2014/main" id="{9DF67DBD-E319-A4E1-C822-D29864FCE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0713" y="6059488"/>
            <a:ext cx="52736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/>
              <a:t>執行目標</a:t>
            </a:r>
            <a:endParaRPr lang="en-US" altLang="zh-TW"/>
          </a:p>
          <a:p>
            <a:r>
              <a:rPr lang="zh-TW" altLang="en-US"/>
              <a:t>https://www.youtube.com/watch?v=EM8u160a-60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日期版面配置區 3">
            <a:extLst>
              <a:ext uri="{FF2B5EF4-FFF2-40B4-BE49-F238E27FC236}">
                <a16:creationId xmlns:a16="http://schemas.microsoft.com/office/drawing/2014/main" id="{8EC237FC-6148-EBDB-385D-C68C86E3B5E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273DDD65-A405-BEE1-AA48-E8351FF01E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1"/>
              <a:t>本章學習重點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DECB23C-4097-9F45-9935-54127B6230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專案起始階段</a:t>
            </a:r>
          </a:p>
          <a:p>
            <a:pPr eaLnBrk="1" hangingPunct="1"/>
            <a:r>
              <a:rPr lang="zh-TW" altLang="en-US"/>
              <a:t>專案規劃階段</a:t>
            </a:r>
          </a:p>
          <a:p>
            <a:pPr eaLnBrk="1" hangingPunct="1"/>
            <a:r>
              <a:rPr lang="zh-TW" altLang="en-US"/>
              <a:t>專案執行階段</a:t>
            </a:r>
          </a:p>
          <a:p>
            <a:pPr eaLnBrk="1" hangingPunct="1"/>
            <a:r>
              <a:rPr lang="zh-TW" altLang="en-US"/>
              <a:t>專案監督與控制階段</a:t>
            </a:r>
          </a:p>
          <a:p>
            <a:pPr eaLnBrk="1" hangingPunct="1"/>
            <a:r>
              <a:rPr lang="zh-TW" altLang="en-US"/>
              <a:t>專案結案階段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日期版面配置區 3">
            <a:extLst>
              <a:ext uri="{FF2B5EF4-FFF2-40B4-BE49-F238E27FC236}">
                <a16:creationId xmlns:a16="http://schemas.microsoft.com/office/drawing/2014/main" id="{F5704D68-4089-20FE-5D55-EF407F81AA9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8B20830C-D0F2-E5FA-A8DB-1418FE155B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取得利害關係人的共識 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86074242-3AF6-1FDE-439D-697AE2A74C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在擬定出明確的專案目標後，要進一步</a:t>
            </a:r>
            <a:r>
              <a:rPr lang="zh-TW" altLang="en-US">
                <a:solidFill>
                  <a:srgbClr val="FF00FF"/>
                </a:solidFill>
              </a:rPr>
              <a:t>尋求利害關係人的支持</a:t>
            </a:r>
            <a:r>
              <a:rPr lang="zh-TW" altLang="en-US"/>
              <a:t>，主要工作包括</a:t>
            </a:r>
            <a:r>
              <a:rPr lang="zh-TW" altLang="en-US">
                <a:solidFill>
                  <a:srgbClr val="FF0066"/>
                </a:solidFill>
              </a:rPr>
              <a:t>釐清專案問題、溝通專案目標、形成專案初步方向，達成共識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日期版面配置區 3">
            <a:extLst>
              <a:ext uri="{FF2B5EF4-FFF2-40B4-BE49-F238E27FC236}">
                <a16:creationId xmlns:a16="http://schemas.microsoft.com/office/drawing/2014/main" id="{9D2D2E22-8D89-1CEC-0337-20876663241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97FE88C7-2BFF-2A74-391C-6AFD5125FD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初步盤點現有資源 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ADC7592-2B81-B690-C107-6714EA695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2600"/>
              <a:t>在專案起始階段，專案經理需要進行專案資源的初步盤點，以瞭解可以掌握的資源概況為何，然後比對現有</a:t>
            </a:r>
            <a:r>
              <a:rPr lang="zh-TW" altLang="en-US" sz="2600" b="1">
                <a:solidFill>
                  <a:srgbClr val="FF00FF"/>
                </a:solidFill>
              </a:rPr>
              <a:t>人力、物力、經費、時間</a:t>
            </a:r>
            <a:r>
              <a:rPr lang="zh-TW" altLang="en-US" sz="2600"/>
              <a:t>等資源，跟未來要做的專案所需資源間的落差，而後再設法做調整或補充資源。</a:t>
            </a:r>
          </a:p>
          <a:p>
            <a:pPr eaLnBrk="1" hangingPunct="1"/>
            <a:r>
              <a:rPr lang="zh-TW" altLang="en-US" sz="2600"/>
              <a:t>在盤點資源前，必須先瞭解專案所需的資源。確定後，再進行現有資源的盤點，完成盤點後，再比對兩者的落差。這就是問題所在，專案要設法解決的地方。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日期版面配置區 3">
            <a:extLst>
              <a:ext uri="{FF2B5EF4-FFF2-40B4-BE49-F238E27FC236}">
                <a16:creationId xmlns:a16="http://schemas.microsoft.com/office/drawing/2014/main" id="{CF0AA056-6BD4-64FB-27DE-82D465EF0F5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71CA5359-F185-6AEF-0218-80A21DB062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發展初步專案範疇聲明 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5E0E97B8-2CC6-4B95-C702-47E7A02AF2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916113"/>
            <a:ext cx="7010400" cy="4114800"/>
          </a:xfrm>
        </p:spPr>
        <p:txBody>
          <a:bodyPr/>
          <a:lstStyle/>
          <a:p>
            <a:pPr eaLnBrk="1" hangingPunct="1"/>
            <a:r>
              <a:rPr lang="zh-TW" altLang="en-US">
                <a:solidFill>
                  <a:srgbClr val="FF0066"/>
                </a:solidFill>
              </a:rPr>
              <a:t>專案工作聲明書</a:t>
            </a:r>
            <a:r>
              <a:rPr lang="en-US" altLang="zh-TW">
                <a:solidFill>
                  <a:srgbClr val="FF0066"/>
                </a:solidFill>
              </a:rPr>
              <a:t>(Project Statement of Work, SOW)</a:t>
            </a:r>
            <a:r>
              <a:rPr lang="zh-TW" altLang="en-US">
                <a:solidFill>
                  <a:srgbClr val="FF0066"/>
                </a:solidFill>
              </a:rPr>
              <a:t>是描述專案承諾要完成的任務</a:t>
            </a:r>
            <a:r>
              <a:rPr lang="zh-TW" altLang="en-US"/>
              <a:t>，這通常是由</a:t>
            </a:r>
            <a:r>
              <a:rPr lang="zh-TW" altLang="en-US">
                <a:solidFill>
                  <a:srgbClr val="FF0066"/>
                </a:solidFill>
              </a:rPr>
              <a:t>專案贊助者</a:t>
            </a:r>
            <a:r>
              <a:rPr lang="en-US" altLang="zh-TW">
                <a:solidFill>
                  <a:srgbClr val="FF0066"/>
                </a:solidFill>
              </a:rPr>
              <a:t>(sponsor)</a:t>
            </a:r>
            <a:r>
              <a:rPr lang="zh-TW" altLang="en-US">
                <a:solidFill>
                  <a:srgbClr val="FF0066"/>
                </a:solidFill>
              </a:rPr>
              <a:t>或專案發起者</a:t>
            </a:r>
            <a:r>
              <a:rPr lang="en-US" altLang="zh-TW">
                <a:solidFill>
                  <a:srgbClr val="FF0066"/>
                </a:solidFill>
              </a:rPr>
              <a:t>(initiator)</a:t>
            </a:r>
            <a:r>
              <a:rPr lang="zh-TW" altLang="en-US"/>
              <a:t>所撰寫的一份文件 </a:t>
            </a:r>
            <a:endParaRPr lang="en-US" altLang="zh-TW"/>
          </a:p>
          <a:p>
            <a:pPr eaLnBrk="1" hangingPunct="1"/>
            <a:r>
              <a:rPr lang="en-US" altLang="zh-TW" sz="1400"/>
              <a:t>https://nengchung.pixnet.net/blog/post/28381203-sow-%E5%B7%A5%E4%BD%9C%E8%AA%AA%E6%98%8E%E6%9B%B8%E7%AF%84%E6%9C%AC</a:t>
            </a:r>
            <a:endParaRPr lang="zh-TW" altLang="en-US"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日期版面配置區 3">
            <a:extLst>
              <a:ext uri="{FF2B5EF4-FFF2-40B4-BE49-F238E27FC236}">
                <a16:creationId xmlns:a16="http://schemas.microsoft.com/office/drawing/2014/main" id="{6D892210-845C-E217-DE7D-0A195949A8D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B176336F-623B-35B4-5A7D-BA6C9D2FC2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>
                <a:solidFill>
                  <a:srgbClr val="FF0066"/>
                </a:solidFill>
              </a:rPr>
              <a:t>初步專案範疇聲明書 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9567133F-BFB6-A9D5-48F5-CF52A6FABD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/>
              <a:t>1. </a:t>
            </a:r>
            <a:r>
              <a:rPr lang="zh-TW" altLang="en-US"/>
              <a:t>專案目的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/>
              <a:t>2. </a:t>
            </a:r>
            <a:r>
              <a:rPr lang="zh-TW" altLang="en-US"/>
              <a:t>專案產品或服務的特性</a:t>
            </a:r>
            <a:r>
              <a:rPr lang="en-US" altLang="zh-TW"/>
              <a:t>(</a:t>
            </a:r>
            <a:r>
              <a:rPr lang="zh-TW" altLang="en-US"/>
              <a:t>也就是專案任務的描述</a:t>
            </a:r>
            <a:r>
              <a:rPr lang="en-US" altLang="zh-TW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/>
              <a:t>3. </a:t>
            </a:r>
            <a:r>
              <a:rPr lang="zh-TW" altLang="en-US"/>
              <a:t>專案初步組織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/>
              <a:t>4. </a:t>
            </a:r>
            <a:r>
              <a:rPr lang="zh-TW" altLang="en-US"/>
              <a:t>專案可交付的成果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/>
              <a:t>5. </a:t>
            </a:r>
            <a:r>
              <a:rPr lang="zh-TW" altLang="en-US"/>
              <a:t>要求</a:t>
            </a:r>
            <a:r>
              <a:rPr lang="en-US" altLang="zh-TW"/>
              <a:t>(require)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/>
              <a:t>6. </a:t>
            </a:r>
            <a:r>
              <a:rPr lang="zh-TW" altLang="en-US"/>
              <a:t>排除範疇以外之事物</a:t>
            </a:r>
            <a:r>
              <a:rPr lang="en-US" altLang="zh-TW"/>
              <a:t>(</a:t>
            </a:r>
            <a:r>
              <a:rPr lang="zh-TW" altLang="en-US"/>
              <a:t>專案界限</a:t>
            </a:r>
            <a:r>
              <a:rPr lang="en-US" altLang="zh-TW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/>
              <a:t>7. </a:t>
            </a:r>
            <a:r>
              <a:rPr lang="zh-TW" altLang="en-US"/>
              <a:t>限制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日期版面配置區 3">
            <a:extLst>
              <a:ext uri="{FF2B5EF4-FFF2-40B4-BE49-F238E27FC236}">
                <a16:creationId xmlns:a16="http://schemas.microsoft.com/office/drawing/2014/main" id="{6DA4E9AC-4F38-364C-90B4-F56F88FC9AC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6D2456BF-D8D8-BAB5-AB7F-A7FB16A8F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初步專案範疇聲明書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902F4ABF-0588-B6EF-0660-5661E32EA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8. </a:t>
            </a:r>
            <a:r>
              <a:rPr lang="zh-TW" altLang="en-US"/>
              <a:t>假設</a:t>
            </a:r>
          </a:p>
          <a:p>
            <a:pPr eaLnBrk="1" hangingPunct="1"/>
            <a:r>
              <a:rPr lang="en-US" altLang="zh-TW"/>
              <a:t>9. </a:t>
            </a:r>
            <a:r>
              <a:rPr lang="zh-TW" altLang="en-US"/>
              <a:t>概略性風險清單與定義</a:t>
            </a:r>
          </a:p>
          <a:p>
            <a:pPr eaLnBrk="1" hangingPunct="1"/>
            <a:r>
              <a:rPr lang="en-US" altLang="zh-TW"/>
              <a:t>10.</a:t>
            </a:r>
            <a:r>
              <a:rPr lang="zh-TW" altLang="en-US" b="1">
                <a:solidFill>
                  <a:srgbClr val="FF0066"/>
                </a:solidFill>
              </a:rPr>
              <a:t>里程碑</a:t>
            </a:r>
          </a:p>
          <a:p>
            <a:pPr eaLnBrk="1" hangingPunct="1"/>
            <a:r>
              <a:rPr lang="en-US" altLang="zh-TW"/>
              <a:t>11.</a:t>
            </a:r>
            <a:r>
              <a:rPr lang="zh-TW" altLang="en-US" b="1">
                <a:solidFill>
                  <a:srgbClr val="FF0066"/>
                </a:solidFill>
              </a:rPr>
              <a:t>初步工作分解結構</a:t>
            </a:r>
            <a:r>
              <a:rPr lang="en-US" altLang="zh-TW" b="1">
                <a:solidFill>
                  <a:srgbClr val="FF0066"/>
                </a:solidFill>
              </a:rPr>
              <a:t>(WBS)</a:t>
            </a:r>
          </a:p>
          <a:p>
            <a:pPr eaLnBrk="1" hangingPunct="1"/>
            <a:r>
              <a:rPr lang="en-US" altLang="zh-TW"/>
              <a:t>12.</a:t>
            </a:r>
            <a:r>
              <a:rPr lang="zh-TW" altLang="en-US"/>
              <a:t>成本估計</a:t>
            </a:r>
          </a:p>
          <a:p>
            <a:pPr eaLnBrk="1" hangingPunct="1"/>
            <a:r>
              <a:rPr lang="en-US" altLang="zh-TW"/>
              <a:t>13.</a:t>
            </a:r>
            <a:r>
              <a:rPr lang="zh-TW" altLang="en-US"/>
              <a:t>型態管理要求</a:t>
            </a:r>
          </a:p>
          <a:p>
            <a:pPr eaLnBrk="1" hangingPunct="1"/>
            <a:r>
              <a:rPr lang="en-US" altLang="zh-TW"/>
              <a:t>14.</a:t>
            </a:r>
            <a:r>
              <a:rPr lang="zh-TW" altLang="en-US"/>
              <a:t>專案驗收標準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日期版面配置區 3">
            <a:extLst>
              <a:ext uri="{FF2B5EF4-FFF2-40B4-BE49-F238E27FC236}">
                <a16:creationId xmlns:a16="http://schemas.microsoft.com/office/drawing/2014/main" id="{9A2537A1-0FCE-C572-2322-6135B6A977F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863F499C-A7F7-5584-2070-2B8BBBEC00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啟動會議的目的 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E14AF42-3B44-42EF-B128-78A51CF3D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使專案成員都能認同專案目標。</a:t>
            </a:r>
          </a:p>
          <a:p>
            <a:pPr eaLnBrk="1" hangingPunct="1"/>
            <a:r>
              <a:rPr lang="zh-TW" altLang="en-US"/>
              <a:t>降低專案成員的疑慮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日期版面配置區 3">
            <a:extLst>
              <a:ext uri="{FF2B5EF4-FFF2-40B4-BE49-F238E27FC236}">
                <a16:creationId xmlns:a16="http://schemas.microsoft.com/office/drawing/2014/main" id="{7565C9A0-67A0-279E-E477-DAFF4C33659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D5819161-E6B6-B75C-267E-311A144B8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正式啟動會議的助益 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05E7389E-A7E1-1461-1B30-92A0291259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2100"/>
              <a:t>可以讓全體人員知道，</a:t>
            </a:r>
            <a:r>
              <a:rPr lang="zh-TW" altLang="en-US" sz="2100">
                <a:solidFill>
                  <a:srgbClr val="FF0066"/>
                </a:solidFill>
              </a:rPr>
              <a:t>這項專案是由高階主管大力贊助，因此值得大家大力支持</a:t>
            </a:r>
            <a:r>
              <a:rPr lang="zh-TW" altLang="en-US" sz="2100"/>
              <a:t>。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100"/>
              <a:t>它讓專案團隊有機會檢視所發展的「</a:t>
            </a:r>
            <a:r>
              <a:rPr lang="zh-TW" altLang="en-US" sz="2100" b="1">
                <a:solidFill>
                  <a:srgbClr val="FF0066"/>
                </a:solidFill>
              </a:rPr>
              <a:t>專案核准證明</a:t>
            </a:r>
            <a:r>
              <a:rPr lang="zh-TW" altLang="en-US" sz="2100"/>
              <a:t>」</a:t>
            </a:r>
            <a:r>
              <a:rPr lang="en-US" altLang="zh-TW" sz="2100"/>
              <a:t>(Project Charter)—</a:t>
            </a:r>
            <a:r>
              <a:rPr lang="zh-TW" altLang="en-US" sz="2100"/>
              <a:t>想要成為一個有效率的團隊，全體組員對於專案目標應有共同的理解。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100"/>
              <a:t>它讓專案團隊成員有機會與高階主管進行互動，此時所建立的關係，對於之後的專案進行可能有所助益。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100"/>
              <a:t>它讓專案團隊成員有機會在較無壓力的情況下，更熟悉彼此。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100"/>
              <a:t>它讓專案團隊成員有機會決定如何進行團隊任務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日期版面配置區 3">
            <a:extLst>
              <a:ext uri="{FF2B5EF4-FFF2-40B4-BE49-F238E27FC236}">
                <a16:creationId xmlns:a16="http://schemas.microsoft.com/office/drawing/2014/main" id="{87C9BE9A-D5AA-B982-4F14-7ACE38A90C1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0DACEEA5-4AC6-ADC1-53A4-3E45683460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正式啟動會議成功的祕訣 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9901859-32AD-4DF0-34DB-1380BAC0D0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找出所有應該與會的</a:t>
            </a:r>
            <a:r>
              <a:rPr lang="zh-TW" altLang="en-US" b="1">
                <a:solidFill>
                  <a:srgbClr val="FF0066"/>
                </a:solidFill>
              </a:rPr>
              <a:t>利害關係人</a:t>
            </a:r>
          </a:p>
          <a:p>
            <a:pPr eaLnBrk="1" hangingPunct="1"/>
            <a:r>
              <a:rPr lang="zh-TW" altLang="en-US"/>
              <a:t>由</a:t>
            </a:r>
            <a:r>
              <a:rPr lang="zh-TW" altLang="en-US" b="1">
                <a:solidFill>
                  <a:srgbClr val="FF0066"/>
                </a:solidFill>
              </a:rPr>
              <a:t>專案經理</a:t>
            </a:r>
            <a:r>
              <a:rPr lang="zh-TW" altLang="en-US"/>
              <a:t>進行簡報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日期版面配置區 3">
            <a:extLst>
              <a:ext uri="{FF2B5EF4-FFF2-40B4-BE49-F238E27FC236}">
                <a16:creationId xmlns:a16="http://schemas.microsoft.com/office/drawing/2014/main" id="{CE0AB900-B17E-BF6F-1FFD-094C674A7BA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103FB5F6-771B-1012-7E20-3FC17E702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專案定義階段的管理焦點 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9DE4F5C-A415-3DA5-B646-A6AE5C56C2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2400">
                <a:solidFill>
                  <a:srgbClr val="FF0066"/>
                </a:solidFill>
              </a:rPr>
              <a:t>專案範疇</a:t>
            </a:r>
            <a:r>
              <a:rPr lang="zh-TW" altLang="en-US" sz="2400"/>
              <a:t>：專案範疇都有清楚的定義及獲得認同嗎？這是否跟專案路線圖中所定義的要求一致？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400">
                <a:solidFill>
                  <a:srgbClr val="FF0066"/>
                </a:solidFill>
              </a:rPr>
              <a:t>資源</a:t>
            </a:r>
            <a:r>
              <a:rPr lang="zh-TW" altLang="en-US" sz="2400"/>
              <a:t>：專案的人力資源是否依照計畫配置？有任何新的要求嗎？資源的配置是否涵蓋所有區域？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400">
                <a:solidFill>
                  <a:srgbClr val="FF0066"/>
                </a:solidFill>
              </a:rPr>
              <a:t>預算</a:t>
            </a:r>
            <a:r>
              <a:rPr lang="zh-TW" altLang="en-US" sz="2400"/>
              <a:t>：這個專案的預算是否可行？投資報酬率如何？損益平衡點會落在什麼時候？現金流量的狀況如何？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400">
                <a:solidFill>
                  <a:srgbClr val="FF0066"/>
                </a:solidFill>
              </a:rPr>
              <a:t>專案期間</a:t>
            </a:r>
            <a:r>
              <a:rPr lang="zh-TW" altLang="en-US" sz="2400"/>
              <a:t>：專案預計什麼時候開始？什麼時候結束？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400">
                <a:solidFill>
                  <a:srgbClr val="FF0066"/>
                </a:solidFill>
              </a:rPr>
              <a:t>風險評估與替代方案</a:t>
            </a:r>
            <a:r>
              <a:rPr lang="zh-TW" altLang="en-US" sz="2400"/>
              <a:t>：專案的主要風險為何？這對專案有何影響？對公司有何影響？有其他替代方案嗎？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日期版面配置區 3">
            <a:extLst>
              <a:ext uri="{FF2B5EF4-FFF2-40B4-BE49-F238E27FC236}">
                <a16:creationId xmlns:a16="http://schemas.microsoft.com/office/drawing/2014/main" id="{DB67C263-7CEA-1AA7-9243-8F8541152B0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938877A2-32F6-F67A-5411-E28AB7BAD5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發展專案管理計畫 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513FACF0-190B-BC7F-E3B6-163766ACB2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專案規劃階段的第一個流程為「</a:t>
            </a:r>
            <a:r>
              <a:rPr lang="zh-TW" altLang="en-US">
                <a:solidFill>
                  <a:srgbClr val="FF0066"/>
                </a:solidFill>
              </a:rPr>
              <a:t>發展專案管理計畫</a:t>
            </a:r>
            <a:r>
              <a:rPr lang="zh-TW" altLang="en-US"/>
              <a:t>」</a:t>
            </a:r>
          </a:p>
          <a:p>
            <a:pPr eaLnBrk="1" hangingPunct="1"/>
            <a:r>
              <a:rPr lang="zh-TW" altLang="en-US"/>
              <a:t>此流程也是</a:t>
            </a:r>
            <a:r>
              <a:rPr lang="en-US" altLang="zh-TW"/>
              <a:t>10</a:t>
            </a:r>
            <a:r>
              <a:rPr lang="zh-TW" altLang="en-US"/>
              <a:t>大知識領域中</a:t>
            </a:r>
            <a:r>
              <a:rPr lang="zh-TW" altLang="en-US" b="1">
                <a:solidFill>
                  <a:srgbClr val="FF00FF"/>
                </a:solidFill>
              </a:rPr>
              <a:t>「整合管理」</a:t>
            </a:r>
            <a:r>
              <a:rPr lang="en-US" altLang="zh-TW" b="1">
                <a:solidFill>
                  <a:srgbClr val="FF00FF"/>
                </a:solidFill>
              </a:rPr>
              <a:t>(Integration Management)</a:t>
            </a:r>
            <a:r>
              <a:rPr lang="zh-TW" altLang="en-US"/>
              <a:t>的一部份，並與定義、協調與整合所有各種輔助性專案計畫有關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日期版面配置區 3">
            <a:extLst>
              <a:ext uri="{FF2B5EF4-FFF2-40B4-BE49-F238E27FC236}">
                <a16:creationId xmlns:a16="http://schemas.microsoft.com/office/drawing/2014/main" id="{A542BFAF-474E-EF88-E0AE-8921FDD33FD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F124646A-59CC-BDC2-8293-F62C8EE935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專案管理流程 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0E2340A-29B4-5F9B-B594-769911EDDF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TW" altLang="en-US" sz="2600"/>
              <a:t>專案管理活動需整合應用「知識」、「技能」、「技術」與「工具」以符合專案之需求，而這需要有一適當的「流程」加以管理。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/>
              <a:t>「</a:t>
            </a:r>
            <a:r>
              <a:rPr lang="en-US" altLang="zh-TW" sz="2600"/>
              <a:t>PMBOK</a:t>
            </a:r>
            <a:r>
              <a:rPr lang="zh-TW" altLang="en-US" sz="2600"/>
              <a:t>指南」將專案管理流程分成五種專案管理流程群組：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/>
              <a:t>(1) </a:t>
            </a:r>
            <a:r>
              <a:rPr lang="zh-TW" altLang="en-US" sz="2400"/>
              <a:t>專案</a:t>
            </a:r>
            <a:r>
              <a:rPr lang="zh-TW" altLang="en-US" sz="2400">
                <a:solidFill>
                  <a:srgbClr val="FF00FF"/>
                </a:solidFill>
              </a:rPr>
              <a:t>起始流程</a:t>
            </a:r>
            <a:r>
              <a:rPr lang="zh-TW" altLang="en-US" sz="2400"/>
              <a:t>群組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/>
              <a:t>(2) </a:t>
            </a:r>
            <a:r>
              <a:rPr lang="zh-TW" altLang="en-US" sz="2400"/>
              <a:t>專案</a:t>
            </a:r>
            <a:r>
              <a:rPr lang="zh-TW" altLang="en-US" sz="2400">
                <a:solidFill>
                  <a:srgbClr val="FF00FF"/>
                </a:solidFill>
              </a:rPr>
              <a:t>規劃流程</a:t>
            </a:r>
            <a:r>
              <a:rPr lang="zh-TW" altLang="en-US" sz="2400"/>
              <a:t>群組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/>
              <a:t>(3) </a:t>
            </a:r>
            <a:r>
              <a:rPr lang="zh-TW" altLang="en-US" sz="2400"/>
              <a:t>專案</a:t>
            </a:r>
            <a:r>
              <a:rPr lang="zh-TW" altLang="en-US" sz="2400">
                <a:solidFill>
                  <a:srgbClr val="FF00FF"/>
                </a:solidFill>
              </a:rPr>
              <a:t>執行流程</a:t>
            </a:r>
            <a:r>
              <a:rPr lang="zh-TW" altLang="en-US" sz="2400"/>
              <a:t>群組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/>
              <a:t>(4) </a:t>
            </a:r>
            <a:r>
              <a:rPr lang="zh-TW" altLang="en-US" sz="2400"/>
              <a:t>專案</a:t>
            </a:r>
            <a:r>
              <a:rPr lang="zh-TW" altLang="en-US" sz="2400">
                <a:solidFill>
                  <a:srgbClr val="FF00FF"/>
                </a:solidFill>
              </a:rPr>
              <a:t>監督與控制流程</a:t>
            </a:r>
            <a:r>
              <a:rPr lang="zh-TW" altLang="en-US" sz="2400"/>
              <a:t>群組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/>
              <a:t>(5) </a:t>
            </a:r>
            <a:r>
              <a:rPr lang="zh-TW" altLang="en-US" sz="2400"/>
              <a:t>專案</a:t>
            </a:r>
            <a:r>
              <a:rPr lang="zh-TW" altLang="en-US" sz="2400">
                <a:solidFill>
                  <a:srgbClr val="FF00FF"/>
                </a:solidFill>
              </a:rPr>
              <a:t>結案流程</a:t>
            </a:r>
            <a:r>
              <a:rPr lang="zh-TW" altLang="en-US" sz="2400"/>
              <a:t>群組。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日期版面配置區 3">
            <a:extLst>
              <a:ext uri="{FF2B5EF4-FFF2-40B4-BE49-F238E27FC236}">
                <a16:creationId xmlns:a16="http://schemas.microsoft.com/office/drawing/2014/main" id="{B2F17E64-0A9A-9206-CC28-80A52D744C8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6A370722-84B6-1808-DD39-9D347B4D7C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4000"/>
              <a:t>發展專案管理計畫有四項投入</a:t>
            </a:r>
            <a:r>
              <a:rPr lang="zh-TW" altLang="en-US"/>
              <a:t> 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4CE05AD9-67EA-164F-FEB7-3BDFC16369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TW" altLang="en-US" sz="2600">
                <a:solidFill>
                  <a:srgbClr val="FF0066"/>
                </a:solidFill>
              </a:rPr>
              <a:t>專案核准證明</a:t>
            </a:r>
            <a:r>
              <a:rPr lang="en-US" altLang="zh-TW" sz="2600">
                <a:solidFill>
                  <a:srgbClr val="FF0066"/>
                </a:solidFill>
              </a:rPr>
              <a:t>(</a:t>
            </a:r>
            <a:r>
              <a:rPr lang="zh-TW" altLang="en-US" sz="2600">
                <a:solidFill>
                  <a:srgbClr val="FF0066"/>
                </a:solidFill>
              </a:rPr>
              <a:t>專案章程</a:t>
            </a:r>
            <a:r>
              <a:rPr lang="en-US" altLang="zh-TW" sz="2600">
                <a:solidFill>
                  <a:srgbClr val="FF0066"/>
                </a:solidFill>
              </a:rPr>
              <a:t>) 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>
                <a:solidFill>
                  <a:srgbClr val="FF0066"/>
                </a:solidFill>
              </a:rPr>
              <a:t>其他流程的產出</a:t>
            </a:r>
            <a:r>
              <a:rPr lang="zh-TW" altLang="en-US" sz="2600"/>
              <a:t>：主要包括</a:t>
            </a:r>
            <a:r>
              <a:rPr lang="en-US" altLang="zh-TW" sz="2600"/>
              <a:t>3</a:t>
            </a:r>
            <a:r>
              <a:rPr lang="zh-TW" altLang="en-US" sz="2600"/>
              <a:t>個專案基準與</a:t>
            </a:r>
            <a:r>
              <a:rPr lang="en-US" altLang="zh-TW" sz="2600"/>
              <a:t>11</a:t>
            </a:r>
            <a:r>
              <a:rPr lang="zh-TW" altLang="en-US" sz="2600"/>
              <a:t>個子計畫書之產出</a:t>
            </a:r>
          </a:p>
          <a:p>
            <a:pPr eaLnBrk="1" hangingPunct="1">
              <a:lnSpc>
                <a:spcPct val="80000"/>
              </a:lnSpc>
            </a:pPr>
            <a:r>
              <a:rPr lang="zh-TW" altLang="zh-TW" sz="2600">
                <a:solidFill>
                  <a:srgbClr val="FF0066"/>
                </a:solidFill>
              </a:rPr>
              <a:t>企業環境因素</a:t>
            </a:r>
            <a:r>
              <a:rPr lang="zh-TW" altLang="zh-TW" sz="2600"/>
              <a:t>：主要包括政府法規、產業標準、組織文化、現有員工技能與知識、利害關係人的風險容忍度、以及專案管理資訊系統（</a:t>
            </a:r>
            <a:r>
              <a:rPr lang="en-US" altLang="zh-TW" sz="2600"/>
              <a:t>PMIS</a:t>
            </a:r>
            <a:r>
              <a:rPr lang="zh-TW" altLang="en-US" sz="2600"/>
              <a:t>）。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>
                <a:solidFill>
                  <a:srgbClr val="FF0066"/>
                </a:solidFill>
              </a:rPr>
              <a:t>組織流程資產</a:t>
            </a:r>
            <a:r>
              <a:rPr lang="zh-TW" altLang="en-US" sz="2600"/>
              <a:t>：主要包括專案管理計畫範本、變更控制程序，績效衡量標準、歷史資訊、公司政策、標準、程序，和其他專案文件的形態管理知識資料庫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日期版面配置區 3">
            <a:extLst>
              <a:ext uri="{FF2B5EF4-FFF2-40B4-BE49-F238E27FC236}">
                <a16:creationId xmlns:a16="http://schemas.microsoft.com/office/drawing/2014/main" id="{74218102-EC6B-73F4-82A8-5B979F74524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210430AD-F0E9-A9DC-17F2-13F89CA4E0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專案規劃階段的管理焦點 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9AA23E02-A4B9-6799-907B-AF3A8058C0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2600">
                <a:solidFill>
                  <a:srgbClr val="FF0066"/>
                </a:solidFill>
              </a:rPr>
              <a:t>專案規劃涵蓋範圍</a:t>
            </a:r>
            <a:r>
              <a:rPr lang="zh-TW" altLang="en-US" sz="2600"/>
              <a:t>：該專案的計畫是否包含了整個的專案？所有專案成員都對此專案有承諾與投入嗎？</a:t>
            </a:r>
          </a:p>
          <a:p>
            <a:pPr eaLnBrk="1" hangingPunct="1"/>
            <a:r>
              <a:rPr lang="zh-TW" altLang="en-US" sz="2600">
                <a:solidFill>
                  <a:srgbClr val="FF0066"/>
                </a:solidFill>
              </a:rPr>
              <a:t>關鍵時間點</a:t>
            </a:r>
            <a:r>
              <a:rPr lang="zh-TW" altLang="en-US" sz="2600"/>
              <a:t>：</a:t>
            </a:r>
            <a:r>
              <a:rPr lang="zh-TW" altLang="en-US" sz="2600" b="1">
                <a:solidFill>
                  <a:srgbClr val="FF0000"/>
                </a:solidFill>
              </a:rPr>
              <a:t>專案的時程表與里程碑</a:t>
            </a:r>
            <a:r>
              <a:rPr lang="en-US" altLang="zh-TW" sz="2600"/>
              <a:t>(</a:t>
            </a:r>
            <a:r>
              <a:rPr lang="zh-TW" altLang="en-US" sz="2600"/>
              <a:t>檢核點</a:t>
            </a:r>
            <a:r>
              <a:rPr lang="en-US" altLang="zh-TW" sz="2600"/>
              <a:t>)</a:t>
            </a:r>
            <a:r>
              <a:rPr lang="zh-TW" altLang="en-US" sz="2600"/>
              <a:t>。</a:t>
            </a:r>
          </a:p>
          <a:p>
            <a:pPr eaLnBrk="1" hangingPunct="1"/>
            <a:r>
              <a:rPr lang="zh-TW" altLang="en-US" sz="2600">
                <a:solidFill>
                  <a:srgbClr val="FF0000"/>
                </a:solidFill>
              </a:rPr>
              <a:t>關鍵要徑</a:t>
            </a:r>
            <a:r>
              <a:rPr lang="zh-TW" altLang="en-US" sz="2600"/>
              <a:t>：專案的要徑為何？萬一這些要徑出了問題，有沒有其他替代方案可玆因應？</a:t>
            </a:r>
          </a:p>
          <a:p>
            <a:pPr eaLnBrk="1" hangingPunct="1"/>
            <a:r>
              <a:rPr lang="zh-TW" altLang="en-US" sz="2600">
                <a:solidFill>
                  <a:srgbClr val="FF0000"/>
                </a:solidFill>
              </a:rPr>
              <a:t>異議</a:t>
            </a:r>
            <a:r>
              <a:rPr lang="zh-TW" altLang="en-US" sz="2600"/>
              <a:t>：利害關係人對此專案是否有何任異議？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日期版面配置區 2">
            <a:extLst>
              <a:ext uri="{FF2B5EF4-FFF2-40B4-BE49-F238E27FC236}">
                <a16:creationId xmlns:a16="http://schemas.microsoft.com/office/drawing/2014/main" id="{22D4E97B-D4A4-4D43-A8B2-79250C3C54A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852EC33A-E3D9-6CB0-2CA6-D77CABE750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專案管理的動態觀 </a:t>
            </a:r>
          </a:p>
        </p:txBody>
      </p:sp>
      <p:pic>
        <p:nvPicPr>
          <p:cNvPr id="47107" name="Picture 4">
            <a:extLst>
              <a:ext uri="{FF2B5EF4-FFF2-40B4-BE49-F238E27FC236}">
                <a16:creationId xmlns:a16="http://schemas.microsoft.com/office/drawing/2014/main" id="{C28D8D75-F36A-40F5-8B96-6308E5C3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1781175"/>
            <a:ext cx="75914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日期版面配置區 3">
            <a:extLst>
              <a:ext uri="{FF2B5EF4-FFF2-40B4-BE49-F238E27FC236}">
                <a16:creationId xmlns:a16="http://schemas.microsoft.com/office/drawing/2014/main" id="{83F041C3-2B9A-AB56-8907-83B2D97346D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16C9BBDD-8028-2BD6-2247-5C198A8C28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每個專案都有四個限制 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7D99014C-1085-8E11-4480-F894BDD87B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績效</a:t>
            </a:r>
          </a:p>
          <a:p>
            <a:pPr eaLnBrk="1" hangingPunct="1"/>
            <a:r>
              <a:rPr lang="zh-TW" altLang="en-US"/>
              <a:t>成本</a:t>
            </a:r>
          </a:p>
          <a:p>
            <a:pPr eaLnBrk="1" hangingPunct="1"/>
            <a:r>
              <a:rPr lang="zh-TW" altLang="en-US"/>
              <a:t>時間</a:t>
            </a:r>
          </a:p>
          <a:p>
            <a:pPr eaLnBrk="1" hangingPunct="1"/>
            <a:r>
              <a:rPr lang="zh-TW" altLang="en-US"/>
              <a:t>範疇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日期版面配置區 3">
            <a:extLst>
              <a:ext uri="{FF2B5EF4-FFF2-40B4-BE49-F238E27FC236}">
                <a16:creationId xmlns:a16="http://schemas.microsoft.com/office/drawing/2014/main" id="{BFFCC4C1-4946-FCFB-517C-13909E61FAA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F782F182-BB54-795E-49FA-09A7455E7F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專案執行階段的管理焦點 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10D923F9-86B7-0F2F-8A73-7EDAF60A71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TW" altLang="en-US" sz="2600">
                <a:solidFill>
                  <a:srgbClr val="FF00FF"/>
                </a:solidFill>
              </a:rPr>
              <a:t>專案進度與允諾執成的里程碑相較</a:t>
            </a:r>
            <a:r>
              <a:rPr lang="zh-TW" altLang="en-US" sz="2600"/>
              <a:t>：專案是否按照原先核准過的計畫進度進行？是否有遭遇重大困難？專案團隊是否能在預定時間與預算內完成專案。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>
                <a:solidFill>
                  <a:srgbClr val="FF00FF"/>
                </a:solidFill>
              </a:rPr>
              <a:t>專案資源</a:t>
            </a:r>
            <a:r>
              <a:rPr lang="zh-TW" altLang="en-US" sz="2600"/>
              <a:t>：是否分配了適當的資源？還需要額外的資源嗎？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>
                <a:solidFill>
                  <a:srgbClr val="FF00FF"/>
                </a:solidFill>
              </a:rPr>
              <a:t>專案預算</a:t>
            </a:r>
            <a:r>
              <a:rPr lang="zh-TW" altLang="en-US" sz="2600"/>
              <a:t>：專案計畫的花費是否控制在預算之內？有任何新資金需求嗎？追加預算能加速專案的進行嗎？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>
                <a:solidFill>
                  <a:srgbClr val="FF00FF"/>
                </a:solidFill>
              </a:rPr>
              <a:t>肯定並慶祝大大小小的成功</a:t>
            </a:r>
            <a:r>
              <a:rPr lang="zh-TW" altLang="en-US" sz="2600"/>
              <a:t>：執行過程中給予專案團隊肯定，將可滋生出更多的成功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版面配置區 3">
            <a:extLst>
              <a:ext uri="{FF2B5EF4-FFF2-40B4-BE49-F238E27FC236}">
                <a16:creationId xmlns:a16="http://schemas.microsoft.com/office/drawing/2014/main" id="{E50CED01-48C2-16FB-915E-822AA32333F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EFC5C366-4E50-B647-2C9B-B289818C89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專案執行階段的常見問題 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3A4908DF-ADDF-C46E-CF07-84891BD331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2600"/>
              <a:t>專案計畫中的各項工作</a:t>
            </a:r>
            <a:r>
              <a:rPr lang="zh-TW" altLang="en-US" sz="2600">
                <a:solidFill>
                  <a:srgbClr val="FF0066"/>
                </a:solidFill>
              </a:rPr>
              <a:t>無法順利銜接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600"/>
              <a:t>專案計畫中的各項工作時間會有「</a:t>
            </a:r>
            <a:r>
              <a:rPr lang="zh-TW" altLang="en-US" sz="2600">
                <a:solidFill>
                  <a:srgbClr val="FF0066"/>
                </a:solidFill>
              </a:rPr>
              <a:t>浮誇</a:t>
            </a:r>
            <a:r>
              <a:rPr lang="zh-TW" altLang="en-US" sz="2600"/>
              <a:t>」的情況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600"/>
              <a:t>專案計畫排程的變動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600"/>
              <a:t>無法準時的完成專案計畫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600"/>
              <a:t>超過預算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600"/>
              <a:t>與</a:t>
            </a:r>
            <a:r>
              <a:rPr lang="zh-TW" altLang="en-US" sz="2600">
                <a:solidFill>
                  <a:srgbClr val="FF0066"/>
                </a:solidFill>
              </a:rPr>
              <a:t>其他專案搶奪資源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600"/>
              <a:t>專案的</a:t>
            </a:r>
            <a:r>
              <a:rPr lang="zh-TW" altLang="en-US" sz="2600">
                <a:solidFill>
                  <a:srgbClr val="FF0066"/>
                </a:solidFill>
              </a:rPr>
              <a:t>優先順序問題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600"/>
              <a:t>專案團隊和</a:t>
            </a:r>
            <a:r>
              <a:rPr lang="zh-TW" altLang="en-US" sz="2600">
                <a:solidFill>
                  <a:srgbClr val="FF0066"/>
                </a:solidFill>
              </a:rPr>
              <a:t>管理階層的衝突</a:t>
            </a:r>
          </a:p>
        </p:txBody>
      </p:sp>
      <p:sp>
        <p:nvSpPr>
          <p:cNvPr id="50180" name="文字方塊 5">
            <a:extLst>
              <a:ext uri="{FF2B5EF4-FFF2-40B4-BE49-F238E27FC236}">
                <a16:creationId xmlns:a16="http://schemas.microsoft.com/office/drawing/2014/main" id="{4830327C-0CA6-B9E5-24D7-362D5D03F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6059488"/>
            <a:ext cx="55435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/>
              <a:t>https://www.youtube.com/watch?v=eaFP6oKYR48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日期版面配置區 3">
            <a:extLst>
              <a:ext uri="{FF2B5EF4-FFF2-40B4-BE49-F238E27FC236}">
                <a16:creationId xmlns:a16="http://schemas.microsoft.com/office/drawing/2014/main" id="{E625B969-5EC4-0B22-6B44-0CB1A604757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7AA7D632-0376-6689-AF1B-7D08C1AED0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不確定性 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2E1386B-683E-945E-B1E2-6CE651DC7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甘特圖</a:t>
            </a:r>
            <a:r>
              <a:rPr lang="en-US" altLang="zh-TW"/>
              <a:t>(Gantt Chart)</a:t>
            </a:r>
          </a:p>
          <a:p>
            <a:pPr eaLnBrk="1" hangingPunct="1"/>
            <a:r>
              <a:rPr lang="zh-TW" altLang="en-US"/>
              <a:t>要徑法</a:t>
            </a:r>
            <a:r>
              <a:rPr lang="en-US" altLang="zh-TW"/>
              <a:t>(CPM)</a:t>
            </a:r>
          </a:p>
          <a:p>
            <a:pPr eaLnBrk="1" hangingPunct="1"/>
            <a:r>
              <a:rPr lang="en-US" altLang="zh-TW">
                <a:hlinkClick r:id="rId2"/>
              </a:rPr>
              <a:t>https://www.youtube.com/watch?v=0DuCrnPCn4g</a:t>
            </a:r>
            <a:endParaRPr lang="en-US" altLang="zh-TW"/>
          </a:p>
          <a:p>
            <a:pPr eaLnBrk="1" hangingPunct="1"/>
            <a:r>
              <a:rPr lang="zh-TW" altLang="en-US"/>
              <a:t>計畫評核術</a:t>
            </a:r>
            <a:r>
              <a:rPr lang="en-US" altLang="zh-TW"/>
              <a:t>(PERT)</a:t>
            </a:r>
          </a:p>
          <a:p>
            <a:pPr eaLnBrk="1" hangingPunct="1"/>
            <a:r>
              <a:rPr lang="zh-TW" altLang="en-US"/>
              <a:t>關鍵鏈專案管理</a:t>
            </a:r>
            <a:r>
              <a:rPr lang="en-US" altLang="zh-TW"/>
              <a:t>(CCPM)</a:t>
            </a:r>
            <a:r>
              <a:rPr lang="zh-TW" altLang="en-US"/>
              <a:t>理念</a:t>
            </a:r>
          </a:p>
          <a:p>
            <a:pPr eaLnBrk="1" hangingPunct="1"/>
            <a:r>
              <a:rPr lang="zh-TW" altLang="en-US"/>
              <a:t>限制理論</a:t>
            </a:r>
            <a:r>
              <a:rPr lang="en-US" altLang="zh-TW"/>
              <a:t>(TOC) 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標題 1">
            <a:extLst>
              <a:ext uri="{FF2B5EF4-FFF2-40B4-BE49-F238E27FC236}">
                <a16:creationId xmlns:a16="http://schemas.microsoft.com/office/drawing/2014/main" id="{9DC3871E-A902-9A9E-FFBC-3BAFC1F31F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甘特圖</a:t>
            </a:r>
          </a:p>
        </p:txBody>
      </p:sp>
      <p:pic>
        <p:nvPicPr>
          <p:cNvPr id="52226" name="內容版面配置區 4">
            <a:extLst>
              <a:ext uri="{FF2B5EF4-FFF2-40B4-BE49-F238E27FC236}">
                <a16:creationId xmlns:a16="http://schemas.microsoft.com/office/drawing/2014/main" id="{4E0CEE68-E294-38ED-079B-0C095AEF74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1905000"/>
            <a:ext cx="6346825" cy="4114800"/>
          </a:xfrm>
        </p:spPr>
      </p:pic>
      <p:sp>
        <p:nvSpPr>
          <p:cNvPr id="52227" name="日期版面配置區 3">
            <a:extLst>
              <a:ext uri="{FF2B5EF4-FFF2-40B4-BE49-F238E27FC236}">
                <a16:creationId xmlns:a16="http://schemas.microsoft.com/office/drawing/2014/main" id="{BE2FC078-7C9B-630A-1C3F-729C661B07A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標題 1">
            <a:extLst>
              <a:ext uri="{FF2B5EF4-FFF2-40B4-BE49-F238E27FC236}">
                <a16:creationId xmlns:a16="http://schemas.microsoft.com/office/drawing/2014/main" id="{4DF52D5E-658D-BB91-4B97-6A8E87853D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CPM &amp; PERT</a:t>
            </a:r>
            <a:endParaRPr lang="zh-TW" altLang="en-US"/>
          </a:p>
        </p:txBody>
      </p:sp>
      <p:sp>
        <p:nvSpPr>
          <p:cNvPr id="53250" name="內容版面配置區 2">
            <a:extLst>
              <a:ext uri="{FF2B5EF4-FFF2-40B4-BE49-F238E27FC236}">
                <a16:creationId xmlns:a16="http://schemas.microsoft.com/office/drawing/2014/main" id="{824B5656-EEDE-291A-74B6-5256EFD3C4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9750" y="1905000"/>
            <a:ext cx="7994650" cy="4114800"/>
          </a:xfrm>
        </p:spPr>
        <p:txBody>
          <a:bodyPr/>
          <a:lstStyle/>
          <a:p>
            <a:pPr eaLnBrk="1" hangingPunct="1"/>
            <a:r>
              <a:rPr lang="zh-TW" altLang="en-US" b="1"/>
              <a:t>關鍵路徑法</a:t>
            </a:r>
            <a:r>
              <a:rPr lang="zh-TW" altLang="en-US"/>
              <a:t>（</a:t>
            </a:r>
            <a:r>
              <a:rPr lang="en-US" altLang="zh-TW"/>
              <a:t>Critical Path Method</a:t>
            </a:r>
            <a:r>
              <a:rPr lang="zh-TW" altLang="en-US"/>
              <a:t>，</a:t>
            </a:r>
            <a:r>
              <a:rPr lang="en-US" altLang="zh-TW"/>
              <a:t>CPM</a:t>
            </a:r>
            <a:r>
              <a:rPr lang="zh-TW" altLang="en-US"/>
              <a:t>），又稱為</a:t>
            </a:r>
            <a:r>
              <a:rPr lang="zh-TW" altLang="en-US" b="1"/>
              <a:t>要徑法</a:t>
            </a:r>
            <a:r>
              <a:rPr lang="zh-TW" altLang="en-US"/>
              <a:t>，是計劃項目活動中用到的一種</a:t>
            </a:r>
            <a:r>
              <a:rPr lang="zh-TW" altLang="en-US">
                <a:hlinkClick r:id="rId2" tooltip="算術"/>
              </a:rPr>
              <a:t>算術</a:t>
            </a:r>
            <a:r>
              <a:rPr lang="zh-TW" altLang="en-US"/>
              <a:t>方法。對於有效的計劃管理而言，關鍵路徑是一個十分重要的工具。與</a:t>
            </a:r>
            <a:r>
              <a:rPr lang="zh-TW" altLang="en-US">
                <a:hlinkClick r:id="rId3" tooltip="計畫評核術"/>
              </a:rPr>
              <a:t>計畫評核術</a:t>
            </a:r>
            <a:r>
              <a:rPr lang="zh-TW" altLang="en-US"/>
              <a:t>（</a:t>
            </a:r>
            <a:r>
              <a:rPr lang="en-US" altLang="zh-TW"/>
              <a:t>Program Evaluation and Review Technique</a:t>
            </a:r>
            <a:r>
              <a:rPr lang="zh-TW" altLang="en-US"/>
              <a:t>，</a:t>
            </a:r>
            <a:r>
              <a:rPr lang="en-US" altLang="zh-TW"/>
              <a:t>PERT</a:t>
            </a:r>
            <a:r>
              <a:rPr lang="zh-TW" altLang="en-US"/>
              <a:t>）非常類似。要徑法所使用的估計作業時間是單一或確定的，而計畫評核術則是使用機率性的估計作業時間。這兩種技術經常混合使用，簡稱</a:t>
            </a:r>
            <a:r>
              <a:rPr lang="en-US" altLang="zh-TW"/>
              <a:t>CPM/PERT</a:t>
            </a:r>
            <a:endParaRPr lang="zh-TW" altLang="en-US"/>
          </a:p>
        </p:txBody>
      </p:sp>
      <p:sp>
        <p:nvSpPr>
          <p:cNvPr id="53251" name="日期版面配置區 3">
            <a:extLst>
              <a:ext uri="{FF2B5EF4-FFF2-40B4-BE49-F238E27FC236}">
                <a16:creationId xmlns:a16="http://schemas.microsoft.com/office/drawing/2014/main" id="{895E191D-E0A5-B603-CF25-C90EFDB5F31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標題 1">
            <a:extLst>
              <a:ext uri="{FF2B5EF4-FFF2-40B4-BE49-F238E27FC236}">
                <a16:creationId xmlns:a16="http://schemas.microsoft.com/office/drawing/2014/main" id="{48F2ADE4-9A78-CE27-8505-B83E828396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CPM &amp; PERT</a:t>
            </a:r>
            <a:endParaRPr lang="zh-TW" altLang="en-US"/>
          </a:p>
        </p:txBody>
      </p:sp>
      <p:pic>
        <p:nvPicPr>
          <p:cNvPr id="54274" name="內容版面配置區 4">
            <a:extLst>
              <a:ext uri="{FF2B5EF4-FFF2-40B4-BE49-F238E27FC236}">
                <a16:creationId xmlns:a16="http://schemas.microsoft.com/office/drawing/2014/main" id="{583C7F34-5604-9F17-B2BF-0EABD9AD6C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1341438"/>
            <a:ext cx="5241925" cy="2149475"/>
          </a:xfrm>
        </p:spPr>
      </p:pic>
      <p:sp>
        <p:nvSpPr>
          <p:cNvPr id="54275" name="日期版面配置區 3">
            <a:extLst>
              <a:ext uri="{FF2B5EF4-FFF2-40B4-BE49-F238E27FC236}">
                <a16:creationId xmlns:a16="http://schemas.microsoft.com/office/drawing/2014/main" id="{33341943-78E1-6B73-05A9-763C4CFD4E8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pic>
        <p:nvPicPr>
          <p:cNvPr id="54276" name="圖片 5">
            <a:extLst>
              <a:ext uri="{FF2B5EF4-FFF2-40B4-BE49-F238E27FC236}">
                <a16:creationId xmlns:a16="http://schemas.microsoft.com/office/drawing/2014/main" id="{D82869F3-156F-C329-AC3D-359F5B94E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13" y="3452813"/>
            <a:ext cx="4321175" cy="325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日期版面配置區 3">
            <a:extLst>
              <a:ext uri="{FF2B5EF4-FFF2-40B4-BE49-F238E27FC236}">
                <a16:creationId xmlns:a16="http://schemas.microsoft.com/office/drawing/2014/main" id="{83B81BBD-3E89-00DD-A1A4-3737B834A9C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8DE1C1A3-285A-068C-472D-61848CFACF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圖</a:t>
            </a:r>
            <a:r>
              <a:rPr lang="en-US" altLang="zh-TW"/>
              <a:t>3-1  </a:t>
            </a:r>
            <a:r>
              <a:rPr lang="zh-TW" altLang="en-US"/>
              <a:t>專案管理流程群組 </a:t>
            </a:r>
          </a:p>
        </p:txBody>
      </p:sp>
      <p:pic>
        <p:nvPicPr>
          <p:cNvPr id="18435" name="Picture 5">
            <a:extLst>
              <a:ext uri="{FF2B5EF4-FFF2-40B4-BE49-F238E27FC236}">
                <a16:creationId xmlns:a16="http://schemas.microsoft.com/office/drawing/2014/main" id="{441A72FD-EE80-C495-D536-13A6DF33A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557338"/>
            <a:ext cx="83343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標題 1">
            <a:extLst>
              <a:ext uri="{FF2B5EF4-FFF2-40B4-BE49-F238E27FC236}">
                <a16:creationId xmlns:a16="http://schemas.microsoft.com/office/drawing/2014/main" id="{E09CE05B-59FA-6CB4-AC93-E28266688F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關鍵鏈專案管理</a:t>
            </a:r>
            <a:r>
              <a:rPr lang="en-US" altLang="zh-TW"/>
              <a:t>(CCPM)</a:t>
            </a:r>
            <a:endParaRPr lang="zh-TW" altLang="en-US"/>
          </a:p>
        </p:txBody>
      </p:sp>
      <p:pic>
        <p:nvPicPr>
          <p:cNvPr id="55298" name="內容版面配置區 4">
            <a:extLst>
              <a:ext uri="{FF2B5EF4-FFF2-40B4-BE49-F238E27FC236}">
                <a16:creationId xmlns:a16="http://schemas.microsoft.com/office/drawing/2014/main" id="{B19697D3-169D-0E7F-6259-AAE8C9F327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2060575"/>
            <a:ext cx="6997700" cy="2705100"/>
          </a:xfrm>
        </p:spPr>
      </p:pic>
      <p:sp>
        <p:nvSpPr>
          <p:cNvPr id="55299" name="日期版面配置區 3">
            <a:extLst>
              <a:ext uri="{FF2B5EF4-FFF2-40B4-BE49-F238E27FC236}">
                <a16:creationId xmlns:a16="http://schemas.microsoft.com/office/drawing/2014/main" id="{B60CBC12-9BC5-098D-772C-BB2DD48995A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標題 1">
            <a:extLst>
              <a:ext uri="{FF2B5EF4-FFF2-40B4-BE49-F238E27FC236}">
                <a16:creationId xmlns:a16="http://schemas.microsoft.com/office/drawing/2014/main" id="{23C136D6-5CC9-E582-CC1B-93E87FD9D6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Theory of Constraint </a:t>
            </a:r>
            <a:endParaRPr lang="zh-TW" altLang="en-US"/>
          </a:p>
        </p:txBody>
      </p:sp>
      <p:pic>
        <p:nvPicPr>
          <p:cNvPr id="56322" name="內容版面配置區 4">
            <a:extLst>
              <a:ext uri="{FF2B5EF4-FFF2-40B4-BE49-F238E27FC236}">
                <a16:creationId xmlns:a16="http://schemas.microsoft.com/office/drawing/2014/main" id="{D99BBDE6-C8D3-0ACD-F9A2-8626712F11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2988" y="1455738"/>
            <a:ext cx="7256462" cy="4564062"/>
          </a:xfrm>
        </p:spPr>
      </p:pic>
      <p:sp>
        <p:nvSpPr>
          <p:cNvPr id="56323" name="日期版面配置區 3">
            <a:extLst>
              <a:ext uri="{FF2B5EF4-FFF2-40B4-BE49-F238E27FC236}">
                <a16:creationId xmlns:a16="http://schemas.microsoft.com/office/drawing/2014/main" id="{3F94F216-4846-11ED-91B7-D9E392DBAA0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日期版面配置區 3">
            <a:extLst>
              <a:ext uri="{FF2B5EF4-FFF2-40B4-BE49-F238E27FC236}">
                <a16:creationId xmlns:a16="http://schemas.microsoft.com/office/drawing/2014/main" id="{30D4D60F-DA29-A8A2-04C7-0DE54660693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E9CF2584-9A32-1C0C-3ECB-855048DE55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專案監督與控制階段 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8C455067-ECBE-B1C9-570C-A5E919530A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/>
              <a:t>高階管理者不應花太多時間在監控專案上，因為這是專案經理的責任。不過，這並不代表高階管理者就放任不管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/>
              <a:t>專案管理的目的，在於讓專案在預算與範疇內準時完成，並達到預期成效，這就需要專案監與控制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/>
              <a:t>如果你知道專案執行正偏離正軌，卻沒有採取任何行動，那麼，這只是「監督」，而沒有「控制」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日期版面配置區 3">
            <a:extLst>
              <a:ext uri="{FF2B5EF4-FFF2-40B4-BE49-F238E27FC236}">
                <a16:creationId xmlns:a16="http://schemas.microsoft.com/office/drawing/2014/main" id="{AD66A973-CC55-5A2B-5018-A86F31927FB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51DFB063-A14A-6301-107E-7520BA1F75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專案監督與控制階段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D8B39C7-0797-6FEF-889F-7BC7BDC50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如果身為專案經理的您無法處理偏差問題，那麼這個系統只不過是個監督系統，而不是一個控制系統  </a:t>
            </a:r>
          </a:p>
          <a:p>
            <a:pPr eaLnBrk="1" hangingPunct="1"/>
            <a:r>
              <a:rPr lang="zh-TW" altLang="en-US"/>
              <a:t>注意，這並不表示每一個細小偏差都要大驚小怪。任何控制系統中，都有「容錯範圍」</a:t>
            </a:r>
            <a:r>
              <a:rPr lang="en-US" altLang="zh-TW"/>
              <a:t>(tolerance)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日期版面配置區 3">
            <a:extLst>
              <a:ext uri="{FF2B5EF4-FFF2-40B4-BE49-F238E27FC236}">
                <a16:creationId xmlns:a16="http://schemas.microsoft.com/office/drawing/2014/main" id="{FF2222B2-D838-C4AB-58A0-FFFB626EC41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D2C7AD61-0B93-5655-E7B8-3C23B027DB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最高境界</a:t>
            </a:r>
            <a:r>
              <a:rPr lang="en-US" altLang="zh-TW"/>
              <a:t>—</a:t>
            </a:r>
            <a:r>
              <a:rPr lang="zh-TW" altLang="en-US"/>
              <a:t>自我控制的專案小組成員 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2E9AB86E-7F6D-A168-6720-8062DC17C2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2100"/>
              <a:t>要使每一位成員能夠清楚地知道自己的工作目標是什麼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100"/>
              <a:t>要使每一位成員有一份個人工作計畫，好知道如何進行工作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100"/>
              <a:t>要使每一位成員都有充分的技術與資源以進行其所負責的工作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100"/>
              <a:t>要使每一位成員都能得到作業成果的直接回饋。若這些回饋是從別人那裡間接得到的，這位主事的專案成員將會失去自己控制的能力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100"/>
              <a:t>該成員必須得到充分授權，在專案進度與原計畫有偏差時，能夠有權立即採取修正措施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日期版面配置區 3">
            <a:extLst>
              <a:ext uri="{FF2B5EF4-FFF2-40B4-BE49-F238E27FC236}">
                <a16:creationId xmlns:a16="http://schemas.microsoft.com/office/drawing/2014/main" id="{68880416-90C6-0D73-4F6D-D907944EE78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0494D50D-5B42-787A-89FD-CF9F7B626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運用</a:t>
            </a:r>
            <a:r>
              <a:rPr lang="en-US" altLang="zh-TW"/>
              <a:t>PDCA</a:t>
            </a:r>
            <a:r>
              <a:rPr lang="zh-TW" altLang="en-US"/>
              <a:t>的概念 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1D7A40F-50E4-F35A-53ED-6D58FE88F7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/>
              <a:t>PDCA</a:t>
            </a:r>
            <a:r>
              <a:rPr lang="zh-TW" altLang="en-US" sz="2600"/>
              <a:t>循環又稱為「戴明循環」，包含規劃</a:t>
            </a:r>
            <a:r>
              <a:rPr lang="en-US" altLang="zh-TW" sz="2600"/>
              <a:t>(Plan)</a:t>
            </a:r>
            <a:r>
              <a:rPr lang="zh-TW" altLang="en-US" sz="2600"/>
              <a:t>、執行</a:t>
            </a:r>
            <a:r>
              <a:rPr lang="en-US" altLang="zh-TW" sz="2600"/>
              <a:t>(Do)</a:t>
            </a:r>
            <a:r>
              <a:rPr lang="zh-TW" altLang="en-US" sz="2600"/>
              <a:t>、檢討</a:t>
            </a:r>
            <a:r>
              <a:rPr lang="en-US" altLang="zh-TW" sz="2600"/>
              <a:t>(Check)</a:t>
            </a:r>
            <a:r>
              <a:rPr lang="zh-TW" altLang="en-US" sz="2600"/>
              <a:t>、改善</a:t>
            </a:r>
            <a:r>
              <a:rPr lang="en-US" altLang="zh-TW" sz="2600"/>
              <a:t>(Act)</a:t>
            </a:r>
            <a:r>
              <a:rPr lang="zh-TW" altLang="en-US" sz="2600"/>
              <a:t>四個活動。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/>
              <a:t>PDCA</a:t>
            </a:r>
            <a:r>
              <a:rPr lang="zh-TW" altLang="en-US" sz="2600"/>
              <a:t>的主要精神是希望透過不斷地確認現況與規劃是否相符，進行檢討與持續改善，以提升品質。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600"/>
              <a:t>專案過程中，「監督與控制階段」可以運用</a:t>
            </a:r>
            <a:r>
              <a:rPr lang="en-US" altLang="zh-TW" sz="2600"/>
              <a:t>PDCA</a:t>
            </a:r>
            <a:r>
              <a:rPr lang="zh-TW" altLang="en-US" sz="2600"/>
              <a:t>的概念，不斷進行監控，以確保各流程均依原先規劃進行，並做出適當的修正或改善。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日期版面配置區 3">
            <a:extLst>
              <a:ext uri="{FF2B5EF4-FFF2-40B4-BE49-F238E27FC236}">
                <a16:creationId xmlns:a16="http://schemas.microsoft.com/office/drawing/2014/main" id="{1FEEFC1E-5030-476C-67A2-46CEC4F0092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4E75B722-C634-880E-F274-8691BB789E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專案結案階段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63143947-CE32-465B-F016-F340C6E8BB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經驗學習</a:t>
            </a:r>
          </a:p>
          <a:p>
            <a:pPr eaLnBrk="1" hangingPunct="1"/>
            <a:r>
              <a:rPr lang="zh-TW" altLang="en-US"/>
              <a:t>專案完成後的內部評估是兩種型態的會議 </a:t>
            </a:r>
          </a:p>
          <a:p>
            <a:pPr lvl="1" eaLnBrk="1" hangingPunct="1"/>
            <a:r>
              <a:rPr lang="zh-TW" altLang="en-US"/>
              <a:t>專案團隊成員間的個別會議</a:t>
            </a:r>
          </a:p>
          <a:p>
            <a:pPr lvl="1" eaLnBrk="1" hangingPunct="1"/>
            <a:r>
              <a:rPr lang="zh-TW" altLang="en-US"/>
              <a:t>專案團隊會議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日期版面配置區 3">
            <a:extLst>
              <a:ext uri="{FF2B5EF4-FFF2-40B4-BE49-F238E27FC236}">
                <a16:creationId xmlns:a16="http://schemas.microsoft.com/office/drawing/2014/main" id="{D20995D9-7979-7B1C-2CA8-56FB08B2672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DE176E73-6C72-8B2B-A651-13986446E4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專案團隊會議 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F5E63E41-79D2-3601-069E-51FFE62FE1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100"/>
              <a:t>1. </a:t>
            </a:r>
            <a:r>
              <a:rPr lang="zh-TW" altLang="en-US" sz="2100"/>
              <a:t>技術績效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100"/>
              <a:t>2. </a:t>
            </a:r>
            <a:r>
              <a:rPr lang="zh-TW" altLang="en-US" sz="2100"/>
              <a:t>成本績效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100"/>
              <a:t>3. </a:t>
            </a:r>
            <a:r>
              <a:rPr lang="zh-TW" altLang="en-US" sz="2100"/>
              <a:t>時程績效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100"/>
              <a:t>4. </a:t>
            </a:r>
            <a:r>
              <a:rPr lang="zh-TW" altLang="en-US" sz="2100"/>
              <a:t>專案計畫與控制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100"/>
              <a:t>5. </a:t>
            </a:r>
            <a:r>
              <a:rPr lang="zh-TW" altLang="en-US" sz="2100"/>
              <a:t>顧客關係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100"/>
              <a:t>6. </a:t>
            </a:r>
            <a:r>
              <a:rPr lang="zh-TW" altLang="en-US" sz="2100"/>
              <a:t>團隊關係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100"/>
              <a:t>7. </a:t>
            </a:r>
            <a:r>
              <a:rPr lang="zh-TW" altLang="en-US" sz="2100"/>
              <a:t>溝通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100"/>
              <a:t>8. </a:t>
            </a:r>
            <a:r>
              <a:rPr lang="zh-TW" altLang="en-US" sz="2100"/>
              <a:t>問題的確認與解決：專案團隊成員有早期確認潛在性問題的機制嗎？問題用合理的方式全面性的解決嗎？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100"/>
              <a:t>9. </a:t>
            </a:r>
            <a:r>
              <a:rPr lang="zh-TW" altLang="en-US" sz="2100"/>
              <a:t>建議：基於上述評估與討論，有何建議可做為未來的改進之道？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日期版面配置區 3">
            <a:extLst>
              <a:ext uri="{FF2B5EF4-FFF2-40B4-BE49-F238E27FC236}">
                <a16:creationId xmlns:a16="http://schemas.microsoft.com/office/drawing/2014/main" id="{193960EB-9BE3-20F4-60A5-1DD85C2D5E0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991079CE-4081-0D0E-CCDA-5D5D9863D4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專案結案階段的管理焦點 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300AC63F-3E40-99B4-97A7-801F3BFAAE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檢視專案成效</a:t>
            </a:r>
          </a:p>
          <a:p>
            <a:pPr eaLnBrk="1" hangingPunct="1"/>
            <a:r>
              <a:rPr lang="zh-TW" altLang="en-US"/>
              <a:t>確保專案團隊能從此一專案中吸取有用的經驗</a:t>
            </a:r>
          </a:p>
          <a:p>
            <a:pPr eaLnBrk="1" hangingPunct="1"/>
            <a:r>
              <a:rPr lang="zh-TW" altLang="en-US"/>
              <a:t>慶祝：論功行賞</a:t>
            </a:r>
          </a:p>
          <a:p>
            <a:pPr eaLnBrk="1" hangingPunct="1"/>
            <a:r>
              <a:rPr lang="zh-TW" altLang="en-US"/>
              <a:t>協助專案團隊成員平順轉移</a:t>
            </a:r>
          </a:p>
          <a:p>
            <a:pPr eaLnBrk="1" hangingPunct="1"/>
            <a:r>
              <a:rPr lang="zh-TW" altLang="en-US"/>
              <a:t>解散人員／人員歸建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日期版面配置區 3">
            <a:extLst>
              <a:ext uri="{FF2B5EF4-FFF2-40B4-BE49-F238E27FC236}">
                <a16:creationId xmlns:a16="http://schemas.microsoft.com/office/drawing/2014/main" id="{CDE83CB5-F23B-FEAC-2717-23A4245D3C7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9B587014-533F-40EA-2EFA-90EDFBB6B4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行政結束 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3A4749D0-DEA9-0A44-582B-3DEE2A7B88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>
                <a:solidFill>
                  <a:srgbClr val="FF00FF"/>
                </a:solidFill>
              </a:rPr>
              <a:t>「行政結束</a:t>
            </a:r>
            <a:r>
              <a:rPr lang="zh-TW" altLang="en-US"/>
              <a:t>」是蒐集所有和專案有關的資料，作成專案評估報告，然後開會檢討專案的「規劃」、「執行」和「控制」過程的成功和失誤，並記錄發生問題的前因後果，形成可以做為後續專案參考的專案管理知識庫。</a:t>
            </a:r>
          </a:p>
          <a:p>
            <a:pPr eaLnBrk="1" hangingPunct="1"/>
            <a:r>
              <a:rPr lang="zh-TW" altLang="en-US"/>
              <a:t>通常</a:t>
            </a:r>
            <a:r>
              <a:rPr lang="zh-TW" altLang="en-US">
                <a:solidFill>
                  <a:srgbClr val="0000FF"/>
                </a:solidFill>
              </a:rPr>
              <a:t>在每階段結束時</a:t>
            </a:r>
            <a:r>
              <a:rPr lang="zh-TW" altLang="en-US"/>
              <a:t>進行「行政結束」。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日期版面配置區 2">
            <a:extLst>
              <a:ext uri="{FF2B5EF4-FFF2-40B4-BE49-F238E27FC236}">
                <a16:creationId xmlns:a16="http://schemas.microsoft.com/office/drawing/2014/main" id="{4840708C-FC4F-C488-D43B-D103E31153F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C054D3C1-008B-BC0B-7E16-76C4DD955D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專案管理的主要工作 </a:t>
            </a:r>
          </a:p>
        </p:txBody>
      </p:sp>
      <p:pic>
        <p:nvPicPr>
          <p:cNvPr id="19459" name="Picture 4">
            <a:extLst>
              <a:ext uri="{FF2B5EF4-FFF2-40B4-BE49-F238E27FC236}">
                <a16:creationId xmlns:a16="http://schemas.microsoft.com/office/drawing/2014/main" id="{BF7E3644-A277-29AF-9E57-78C78C658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875"/>
            <a:ext cx="8748713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標題 1">
            <a:extLst>
              <a:ext uri="{FF2B5EF4-FFF2-40B4-BE49-F238E27FC236}">
                <a16:creationId xmlns:a16="http://schemas.microsoft.com/office/drawing/2014/main" id="{FE395D5F-225D-D22A-B7D9-DEB996F86D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5538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2EF34739-3F69-A1FE-F677-A18C6B1976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8125" y="190500"/>
            <a:ext cx="7331075" cy="5470525"/>
          </a:xfrm>
        </p:spPr>
      </p:pic>
      <p:sp>
        <p:nvSpPr>
          <p:cNvPr id="65539" name="日期版面配置區 3">
            <a:extLst>
              <a:ext uri="{FF2B5EF4-FFF2-40B4-BE49-F238E27FC236}">
                <a16:creationId xmlns:a16="http://schemas.microsoft.com/office/drawing/2014/main" id="{1F390B92-AF77-9DCB-5C45-AD2EB22EB85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/>
              <a:t>專案管理(第4版)</a:t>
            </a:r>
            <a:endParaRPr kumimoji="0" lang="en-US" altLang="zh-TW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標題 1">
            <a:extLst>
              <a:ext uri="{FF2B5EF4-FFF2-40B4-BE49-F238E27FC236}">
                <a16:creationId xmlns:a16="http://schemas.microsoft.com/office/drawing/2014/main" id="{17595D5E-1220-451D-3FD7-48536B5690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作業</a:t>
            </a:r>
            <a:r>
              <a:rPr lang="en-US" altLang="zh-TW"/>
              <a:t>-</a:t>
            </a:r>
            <a:r>
              <a:rPr lang="zh-TW" altLang="en-US"/>
              <a:t>專案章程</a:t>
            </a:r>
          </a:p>
        </p:txBody>
      </p:sp>
      <p:pic>
        <p:nvPicPr>
          <p:cNvPr id="66562" name="內容版面配置區 4">
            <a:extLst>
              <a:ext uri="{FF2B5EF4-FFF2-40B4-BE49-F238E27FC236}">
                <a16:creationId xmlns:a16="http://schemas.microsoft.com/office/drawing/2014/main" id="{2F7FF9F7-9E65-FABB-833A-BE502C69ED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9875" y="1301750"/>
            <a:ext cx="6978650" cy="5168900"/>
          </a:xfrm>
        </p:spPr>
      </p:pic>
      <p:sp>
        <p:nvSpPr>
          <p:cNvPr id="66563" name="日期版面配置區 3">
            <a:extLst>
              <a:ext uri="{FF2B5EF4-FFF2-40B4-BE49-F238E27FC236}">
                <a16:creationId xmlns:a16="http://schemas.microsoft.com/office/drawing/2014/main" id="{2EB62CE1-D15A-2CC3-5A8E-152C9009990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66564" name="文字方塊 5">
            <a:extLst>
              <a:ext uri="{FF2B5EF4-FFF2-40B4-BE49-F238E27FC236}">
                <a16:creationId xmlns:a16="http://schemas.microsoft.com/office/drawing/2014/main" id="{4954CCA1-29C9-004F-42BE-420B9C49D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875" y="100013"/>
            <a:ext cx="6848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/>
              <a:t>http://ethan-ir.blogspot.com/2015/03/blog-post_81.html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日期版面配置區 3">
            <a:extLst>
              <a:ext uri="{FF2B5EF4-FFF2-40B4-BE49-F238E27FC236}">
                <a16:creationId xmlns:a16="http://schemas.microsoft.com/office/drawing/2014/main" id="{53AF6246-DDCA-31A2-7773-566C2301061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5142CC27-E5E9-9733-B80A-0D9794F651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專案啟始階段 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17A83503-58C1-4509-23AE-B03807F113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>
                <a:highlight>
                  <a:srgbClr val="FFFF00"/>
                </a:highlight>
              </a:rPr>
              <a:t>專案「啟動」</a:t>
            </a:r>
            <a:r>
              <a:rPr lang="en-US" altLang="zh-TW" dirty="0">
                <a:highlight>
                  <a:srgbClr val="FFFF00"/>
                </a:highlight>
              </a:rPr>
              <a:t>(initiation)</a:t>
            </a:r>
            <a:r>
              <a:rPr lang="zh-TW" altLang="en-US" dirty="0"/>
              <a:t>是一項正式認可，代表專案的正式開始，且應在資源投入於專案之中。</a:t>
            </a:r>
          </a:p>
          <a:p>
            <a:pPr eaLnBrk="1" hangingPunct="1">
              <a:defRPr/>
            </a:pPr>
            <a:r>
              <a:rPr lang="zh-TW" altLang="en-US" dirty="0"/>
              <a:t>專案流程中，最重要的階段就是</a:t>
            </a:r>
            <a:r>
              <a:rPr lang="zh-TW" altLang="en-US" dirty="0">
                <a:highlight>
                  <a:srgbClr val="FFFF00"/>
                </a:highlight>
              </a:rPr>
              <a:t>「專案啟始階段」，也就是專案「</a:t>
            </a:r>
            <a:r>
              <a:rPr lang="zh-TW" altLang="en-US" dirty="0">
                <a:solidFill>
                  <a:srgbClr val="0000FF"/>
                </a:solidFill>
                <a:highlight>
                  <a:srgbClr val="FFFF00"/>
                </a:highlight>
              </a:rPr>
              <a:t>定義</a:t>
            </a:r>
            <a:r>
              <a:rPr lang="zh-TW" altLang="en-US" dirty="0">
                <a:highlight>
                  <a:srgbClr val="FFFF00"/>
                </a:highlight>
              </a:rPr>
              <a:t>」階段，約有</a:t>
            </a:r>
            <a:r>
              <a:rPr lang="en-US" altLang="zh-TW" dirty="0">
                <a:highlight>
                  <a:srgbClr val="FFFF00"/>
                </a:highlight>
              </a:rPr>
              <a:t>80%</a:t>
            </a:r>
            <a:r>
              <a:rPr lang="zh-TW" altLang="en-US" dirty="0">
                <a:highlight>
                  <a:srgbClr val="FFFF00"/>
                </a:highlight>
              </a:rPr>
              <a:t>的專案都是在此種下失敗的種子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日期版面配置區 3">
            <a:extLst>
              <a:ext uri="{FF2B5EF4-FFF2-40B4-BE49-F238E27FC236}">
                <a16:creationId xmlns:a16="http://schemas.microsoft.com/office/drawing/2014/main" id="{1A383820-C262-5CC6-4E2E-00367FEEA55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4788AF4E-21E3-C7CB-E818-250AE4D221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專案起始主要工作 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FB138542-C138-B32C-9B45-3F8436AECA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選出專案經理 </a:t>
            </a:r>
          </a:p>
          <a:p>
            <a:pPr eaLnBrk="1" hangingPunct="1"/>
            <a:r>
              <a:rPr lang="zh-TW" altLang="en-US"/>
              <a:t>蒐集確認專案需求 </a:t>
            </a:r>
          </a:p>
          <a:p>
            <a:pPr eaLnBrk="1" hangingPunct="1"/>
            <a:r>
              <a:rPr lang="zh-TW" altLang="en-US"/>
              <a:t>擬出專案初步方向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日期版面配置區 3">
            <a:extLst>
              <a:ext uri="{FF2B5EF4-FFF2-40B4-BE49-F238E27FC236}">
                <a16:creationId xmlns:a16="http://schemas.microsoft.com/office/drawing/2014/main" id="{B0B06237-C126-2263-A666-57259E78BA0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10871516-DAFC-0141-A9F5-503555C26D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營運企劃案：</a:t>
            </a:r>
            <a:r>
              <a:rPr lang="zh-TW" altLang="en-US">
                <a:solidFill>
                  <a:srgbClr val="FF0066"/>
                </a:solidFill>
              </a:rPr>
              <a:t>需要</a:t>
            </a:r>
            <a:r>
              <a:rPr lang="en-US" altLang="zh-TW"/>
              <a:t>(needs)</a:t>
            </a:r>
            <a:r>
              <a:rPr lang="zh-TW" altLang="en-US"/>
              <a:t>與</a:t>
            </a:r>
            <a:r>
              <a:rPr lang="zh-TW" altLang="en-US">
                <a:solidFill>
                  <a:srgbClr val="FF0066"/>
                </a:solidFill>
              </a:rPr>
              <a:t>需求</a:t>
            </a:r>
            <a:r>
              <a:rPr lang="en-US" altLang="zh-TW"/>
              <a:t>(demand)</a:t>
            </a:r>
            <a:r>
              <a:rPr lang="zh-TW" altLang="en-US"/>
              <a:t>調查 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8E9FB86-A88F-2A07-38CC-B7537E399A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dirty="0">
                <a:solidFill>
                  <a:srgbClr val="FF00FF"/>
                </a:solidFill>
              </a:rPr>
              <a:t>營運企劃案</a:t>
            </a:r>
            <a:r>
              <a:rPr lang="en-US" altLang="zh-TW" dirty="0"/>
              <a:t>(Business Case)</a:t>
            </a:r>
            <a:r>
              <a:rPr lang="zh-TW" altLang="en-US" dirty="0"/>
              <a:t>是以</a:t>
            </a:r>
            <a:r>
              <a:rPr lang="zh-TW" altLang="en-US" dirty="0">
                <a:solidFill>
                  <a:srgbClr val="FF0066"/>
                </a:solidFill>
              </a:rPr>
              <a:t>營運觀點</a:t>
            </a:r>
            <a:r>
              <a:rPr lang="zh-TW" altLang="en-US" dirty="0"/>
              <a:t>來提供所需要的資訊，以決定專案是否值得投資或進行</a:t>
            </a:r>
          </a:p>
          <a:p>
            <a:pPr eaLnBrk="1" hangingPunct="1"/>
            <a:r>
              <a:rPr lang="zh-TW" altLang="en-US" dirty="0">
                <a:solidFill>
                  <a:srgbClr val="FF00FF"/>
                </a:solidFill>
              </a:rPr>
              <a:t>營業企劃案</a:t>
            </a:r>
            <a:r>
              <a:rPr lang="zh-TW" altLang="en-US" dirty="0"/>
              <a:t>必須定期檢討，以確保專案能按規劃達成組織績效目標  </a:t>
            </a:r>
            <a:endParaRPr lang="en-US" altLang="zh-TW" dirty="0"/>
          </a:p>
          <a:p>
            <a:pPr eaLnBrk="1" hangingPunct="1"/>
            <a:r>
              <a:rPr lang="en-US" altLang="zh-TW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OKR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( Objective Key Result ) 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目標關鍵成果</a:t>
            </a:r>
            <a:endParaRPr lang="zh-TW" altLang="en-US" dirty="0"/>
          </a:p>
        </p:txBody>
      </p:sp>
      <p:sp>
        <p:nvSpPr>
          <p:cNvPr id="22532" name="文字方塊 5">
            <a:extLst>
              <a:ext uri="{FF2B5EF4-FFF2-40B4-BE49-F238E27FC236}">
                <a16:creationId xmlns:a16="http://schemas.microsoft.com/office/drawing/2014/main" id="{6EB3C096-D2AD-69CA-B1ED-9EDF2A578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5487988"/>
            <a:ext cx="56165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dirty="0"/>
              <a:t>江振誠：精密的營運計畫</a:t>
            </a:r>
          </a:p>
          <a:p>
            <a:r>
              <a:rPr lang="zh-TW" altLang="en-US" dirty="0"/>
              <a:t>https://www.youtube.com/watch?v=NEUDbmgmSUQ</a:t>
            </a:r>
          </a:p>
        </p:txBody>
      </p:sp>
      <p:sp>
        <p:nvSpPr>
          <p:cNvPr id="22533" name="文字方塊 7">
            <a:extLst>
              <a:ext uri="{FF2B5EF4-FFF2-40B4-BE49-F238E27FC236}">
                <a16:creationId xmlns:a16="http://schemas.microsoft.com/office/drawing/2014/main" id="{E6308CDE-332E-80F7-0DF1-AF466D324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6207125"/>
            <a:ext cx="60213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OGSM</a:t>
            </a:r>
          </a:p>
          <a:p>
            <a:r>
              <a:rPr lang="zh-TW" altLang="en-US" dirty="0"/>
              <a:t>https://www.youtube.com/watch?v=QVReO4Z7oFA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日期版面配置區 3">
            <a:extLst>
              <a:ext uri="{FF2B5EF4-FFF2-40B4-BE49-F238E27FC236}">
                <a16:creationId xmlns:a16="http://schemas.microsoft.com/office/drawing/2014/main" id="{E43B5209-AC17-D1BB-2A29-37A6386E65D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4D14D3D6-B275-C29B-7561-1A73F20142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3800"/>
              <a:t>專案是因七種「</a:t>
            </a:r>
            <a:r>
              <a:rPr lang="zh-TW" altLang="en-US" sz="3800">
                <a:solidFill>
                  <a:srgbClr val="FF0066"/>
                </a:solidFill>
              </a:rPr>
              <a:t>需要</a:t>
            </a:r>
            <a:r>
              <a:rPr lang="zh-TW" altLang="en-US" sz="3800"/>
              <a:t>」</a:t>
            </a:r>
            <a:r>
              <a:rPr lang="en-US" altLang="zh-TW" sz="3800"/>
              <a:t>(needs)</a:t>
            </a:r>
            <a:r>
              <a:rPr lang="zh-TW" altLang="en-US" sz="3800"/>
              <a:t>與「</a:t>
            </a:r>
            <a:r>
              <a:rPr lang="zh-TW" altLang="en-US" sz="3800">
                <a:solidFill>
                  <a:srgbClr val="FF0066"/>
                </a:solidFill>
              </a:rPr>
              <a:t>需求</a:t>
            </a:r>
            <a:r>
              <a:rPr lang="zh-TW" altLang="en-US" sz="3800"/>
              <a:t>」</a:t>
            </a:r>
            <a:r>
              <a:rPr lang="en-US" altLang="zh-TW" sz="3800"/>
              <a:t>(demand)</a:t>
            </a:r>
            <a:r>
              <a:rPr lang="zh-TW" altLang="en-US" sz="3800"/>
              <a:t>而產生 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3C3DBCF3-AD17-1DB3-5F0C-544F53B83B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市場</a:t>
            </a:r>
            <a:r>
              <a:rPr lang="zh-TW" altLang="en-US">
                <a:solidFill>
                  <a:srgbClr val="FF0066"/>
                </a:solidFill>
              </a:rPr>
              <a:t>需求</a:t>
            </a:r>
            <a:r>
              <a:rPr lang="en-US" altLang="zh-TW">
                <a:solidFill>
                  <a:srgbClr val="FF0066"/>
                </a:solidFill>
              </a:rPr>
              <a:t>(demand)</a:t>
            </a:r>
          </a:p>
          <a:p>
            <a:pPr eaLnBrk="1" hangingPunct="1"/>
            <a:r>
              <a:rPr lang="zh-TW" altLang="en-US"/>
              <a:t>商業</a:t>
            </a:r>
            <a:r>
              <a:rPr lang="zh-TW" altLang="en-US">
                <a:solidFill>
                  <a:srgbClr val="FF0066"/>
                </a:solidFill>
              </a:rPr>
              <a:t>需要</a:t>
            </a:r>
            <a:r>
              <a:rPr lang="en-US" altLang="zh-TW">
                <a:solidFill>
                  <a:srgbClr val="FF0066"/>
                </a:solidFill>
              </a:rPr>
              <a:t>(needs)</a:t>
            </a:r>
          </a:p>
          <a:p>
            <a:pPr eaLnBrk="1" hangingPunct="1"/>
            <a:r>
              <a:rPr lang="zh-TW" altLang="en-US"/>
              <a:t>顧客</a:t>
            </a:r>
            <a:r>
              <a:rPr lang="zh-TW" altLang="en-US">
                <a:solidFill>
                  <a:srgbClr val="FF0066"/>
                </a:solidFill>
              </a:rPr>
              <a:t>要求</a:t>
            </a:r>
            <a:r>
              <a:rPr lang="en-US" altLang="zh-TW">
                <a:solidFill>
                  <a:srgbClr val="FF0066"/>
                </a:solidFill>
              </a:rPr>
              <a:t>(request)</a:t>
            </a:r>
          </a:p>
          <a:p>
            <a:pPr eaLnBrk="1" hangingPunct="1"/>
            <a:r>
              <a:rPr lang="zh-TW" altLang="en-US"/>
              <a:t>技術需要</a:t>
            </a:r>
            <a:r>
              <a:rPr lang="en-US" altLang="zh-TW"/>
              <a:t>(needs)</a:t>
            </a:r>
            <a:r>
              <a:rPr lang="zh-TW" altLang="en-US"/>
              <a:t>與需求</a:t>
            </a:r>
            <a:r>
              <a:rPr lang="en-US" altLang="zh-TW"/>
              <a:t>(demand)</a:t>
            </a:r>
          </a:p>
          <a:p>
            <a:pPr eaLnBrk="1" hangingPunct="1"/>
            <a:r>
              <a:rPr lang="zh-TW" altLang="en-US"/>
              <a:t>社會需要</a:t>
            </a:r>
            <a:r>
              <a:rPr lang="en-US" altLang="zh-TW"/>
              <a:t>(needs)</a:t>
            </a:r>
            <a:r>
              <a:rPr lang="zh-TW" altLang="en-US"/>
              <a:t>與需求</a:t>
            </a:r>
            <a:r>
              <a:rPr lang="en-US" altLang="zh-TW"/>
              <a:t>(demand)</a:t>
            </a:r>
          </a:p>
          <a:p>
            <a:pPr eaLnBrk="1" hangingPunct="1"/>
            <a:r>
              <a:rPr lang="zh-TW" altLang="en-US"/>
              <a:t>法律要求</a:t>
            </a:r>
          </a:p>
          <a:p>
            <a:pPr eaLnBrk="1" hangingPunct="1"/>
            <a:r>
              <a:rPr lang="zh-TW" altLang="en-US"/>
              <a:t>生態影響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Echo</Template>
  <TotalTime>6727</TotalTime>
  <Words>3056</Words>
  <Application>Microsoft Macintosh PowerPoint</Application>
  <PresentationFormat>如螢幕大小 (4:3)</PresentationFormat>
  <Paragraphs>267</Paragraphs>
  <Slides>51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7" baseType="lpstr">
      <vt:lpstr>Arial</vt:lpstr>
      <vt:lpstr>新細明體</vt:lpstr>
      <vt:lpstr>Wingdings</vt:lpstr>
      <vt:lpstr>Times New Roman</vt:lpstr>
      <vt:lpstr>標楷體</vt:lpstr>
      <vt:lpstr>Echo</vt:lpstr>
      <vt:lpstr>專案管理流程 </vt:lpstr>
      <vt:lpstr>本章學習重點</vt:lpstr>
      <vt:lpstr>專案管理流程 </vt:lpstr>
      <vt:lpstr>圖3-1  專案管理流程群組 </vt:lpstr>
      <vt:lpstr>專案管理的主要工作 </vt:lpstr>
      <vt:lpstr>專案啟始階段 </vt:lpstr>
      <vt:lpstr>專案起始主要工作 </vt:lpstr>
      <vt:lpstr>營運企劃案：需要(needs)與需求(demand)調查 </vt:lpstr>
      <vt:lpstr>專案是因七種「需要」(needs)與「需求」(demand)而產生 </vt:lpstr>
      <vt:lpstr>專案可行性研究主要討論二個問題 </vt:lpstr>
      <vt:lpstr>可行性研究</vt:lpstr>
      <vt:lpstr>發展專案核准證明 </vt:lpstr>
      <vt:lpstr>PowerPoint 簡報</vt:lpstr>
      <vt:lpstr>PowerPoint 簡報</vt:lpstr>
      <vt:lpstr>「專案核准證明」的主要內容</vt:lpstr>
      <vt:lpstr>專案核准證明的重要性 在於清楚地告訴所有的利害關係人 </vt:lpstr>
      <vt:lpstr>辨識利害關係人 （Identify Stakeholders） </vt:lpstr>
      <vt:lpstr>辨識利害關係人：投入與產出 </vt:lpstr>
      <vt:lpstr>擬定專案目標：SMART原則 </vt:lpstr>
      <vt:lpstr>取得利害關係人的共識 </vt:lpstr>
      <vt:lpstr>初步盤點現有資源 </vt:lpstr>
      <vt:lpstr>發展初步專案範疇聲明 </vt:lpstr>
      <vt:lpstr>初步專案範疇聲明書 </vt:lpstr>
      <vt:lpstr>初步專案範疇聲明書</vt:lpstr>
      <vt:lpstr>啟動會議的目的 </vt:lpstr>
      <vt:lpstr>正式啟動會議的助益 </vt:lpstr>
      <vt:lpstr>正式啟動會議成功的祕訣 </vt:lpstr>
      <vt:lpstr>專案定義階段的管理焦點 </vt:lpstr>
      <vt:lpstr>發展專案管理計畫 </vt:lpstr>
      <vt:lpstr>發展專案管理計畫有四項投入 </vt:lpstr>
      <vt:lpstr>專案規劃階段的管理焦點 </vt:lpstr>
      <vt:lpstr>專案管理的動態觀 </vt:lpstr>
      <vt:lpstr>每個專案都有四個限制 </vt:lpstr>
      <vt:lpstr>專案執行階段的管理焦點 </vt:lpstr>
      <vt:lpstr>專案執行階段的常見問題 </vt:lpstr>
      <vt:lpstr>不確定性 </vt:lpstr>
      <vt:lpstr>甘特圖</vt:lpstr>
      <vt:lpstr>CPM &amp; PERT</vt:lpstr>
      <vt:lpstr>CPM &amp; PERT</vt:lpstr>
      <vt:lpstr>關鍵鏈專案管理(CCPM)</vt:lpstr>
      <vt:lpstr>Theory of Constraint </vt:lpstr>
      <vt:lpstr>專案監督與控制階段 </vt:lpstr>
      <vt:lpstr>專案監督與控制階段</vt:lpstr>
      <vt:lpstr>最高境界—自我控制的專案小組成員 </vt:lpstr>
      <vt:lpstr>運用PDCA的概念 </vt:lpstr>
      <vt:lpstr>專案結案階段 </vt:lpstr>
      <vt:lpstr>專案團隊會議 </vt:lpstr>
      <vt:lpstr>專案結案階段的管理焦點 </vt:lpstr>
      <vt:lpstr>行政結束 </vt:lpstr>
      <vt:lpstr>PowerPoint 簡報</vt:lpstr>
      <vt:lpstr>作業-專案章程</vt:lpstr>
    </vt:vector>
  </TitlesOfParts>
  <Company>CMT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專案管理</dc:title>
  <dc:creator>Eric</dc:creator>
  <cp:lastModifiedBy>賴佳瑜</cp:lastModifiedBy>
  <cp:revision>110</cp:revision>
  <dcterms:created xsi:type="dcterms:W3CDTF">2009-08-27T11:48:37Z</dcterms:created>
  <dcterms:modified xsi:type="dcterms:W3CDTF">2022-09-29T14:47:37Z</dcterms:modified>
</cp:coreProperties>
</file>